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82" r:id="rId2"/>
  </p:sldMasterIdLst>
  <p:notesMasterIdLst>
    <p:notesMasterId r:id="rId22"/>
  </p:notesMasterIdLst>
  <p:handoutMasterIdLst>
    <p:handoutMasterId r:id="rId23"/>
  </p:handoutMasterIdLst>
  <p:sldIdLst>
    <p:sldId id="264" r:id="rId3"/>
    <p:sldId id="309" r:id="rId4"/>
    <p:sldId id="305" r:id="rId5"/>
    <p:sldId id="304" r:id="rId6"/>
    <p:sldId id="306" r:id="rId7"/>
    <p:sldId id="310" r:id="rId8"/>
    <p:sldId id="284" r:id="rId9"/>
    <p:sldId id="311" r:id="rId10"/>
    <p:sldId id="313" r:id="rId11"/>
    <p:sldId id="296" r:id="rId12"/>
    <p:sldId id="286" r:id="rId13"/>
    <p:sldId id="312" r:id="rId14"/>
    <p:sldId id="268" r:id="rId15"/>
    <p:sldId id="269" r:id="rId16"/>
    <p:sldId id="276" r:id="rId17"/>
    <p:sldId id="301" r:id="rId18"/>
    <p:sldId id="275" r:id="rId19"/>
    <p:sldId id="314" r:id="rId20"/>
    <p:sldId id="283" r:id="rId21"/>
  </p:sldIdLst>
  <p:sldSz cx="9144000" cy="6858000" type="screen4x3"/>
  <p:notesSz cx="9144000" cy="6858000"/>
  <p:defaultTextStyle>
    <a:defPPr>
      <a:defRPr lang="en-US"/>
    </a:defPPr>
    <a:lvl1pPr marL="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7" autoAdjust="0"/>
    <p:restoredTop sz="94629" autoAdjust="0"/>
  </p:normalViewPr>
  <p:slideViewPr>
    <p:cSldViewPr>
      <p:cViewPr>
        <p:scale>
          <a:sx n="66" d="100"/>
          <a:sy n="66" d="100"/>
        </p:scale>
        <p:origin x="-950" y="-173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theme" Target="theme/theme1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viewProps" Target="viewProps.xml"/><Relationship Id="rId2" Type="http://schemas.openxmlformats.org/officeDocument/2006/relationships/slideMaster" Target="slideMasters/slideMaster1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presProps" Target="pres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Rectangle 2"/>
          <p:cNvSpPr>
            <a:spLocks noGrp="1"/>
          </p:cNvSpPr>
          <p:nvPr>
            <p:ph type="dt" sz="quarter" idx="1"/>
          </p:nvPr>
        </p:nvSpPr>
        <p:spPr>
          <a:xfrm>
            <a:off x="5179484" y="0"/>
            <a:ext cx="3962400" cy="342900"/>
          </a:xfrm>
          <a:prstGeom prst="rect">
            <a:avLst/>
          </a:prstGeom>
        </p:spPr>
        <p:txBody>
          <a:bodyPr vert="horz" rtlCol="0"/>
          <a:lstStyle>
            <a:lvl1pPr algn="r" latinLnBrk="0">
              <a:defRPr lang="zh-TW" sz="1200"/>
            </a:lvl1pPr>
          </a:lstStyle>
          <a:p>
            <a:fld id="{209DC4D6-251A-4E32-9F58-5EF63A864BC7}" type="datetimeFigureOut">
              <a:rPr lang="en-US" altLang="zh-TW" smtClean="0"/>
              <a:pPr/>
              <a:t>11/17/2016</a:t>
            </a:fld>
            <a:endParaRPr lang="zh-TW"/>
          </a:p>
        </p:txBody>
      </p:sp>
      <p:sp>
        <p:nvSpPr>
          <p:cNvPr id="4" name="Rectangle 3"/>
          <p:cNvSpPr>
            <a:spLocks noGrp="1"/>
          </p:cNvSpPr>
          <p:nvPr>
            <p:ph type="ftr" sz="quarter" idx="2"/>
          </p:nvPr>
        </p:nvSpPr>
        <p:spPr>
          <a:xfrm>
            <a:off x="0" y="6513910"/>
            <a:ext cx="3962400" cy="342900"/>
          </a:xfrm>
          <a:prstGeom prst="rect">
            <a:avLst/>
          </a:prstGeom>
        </p:spPr>
        <p:txBody>
          <a:bodyPr vert="horz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5" name="Rectangle 4"/>
          <p:cNvSpPr>
            <a:spLocks noGrp="1"/>
          </p:cNvSpPr>
          <p:nvPr>
            <p:ph type="sldNum" sz="quarter" idx="3"/>
          </p:nvPr>
        </p:nvSpPr>
        <p:spPr>
          <a:xfrm>
            <a:off x="5179484" y="6513910"/>
            <a:ext cx="3962400" cy="342900"/>
          </a:xfrm>
          <a:prstGeom prst="rect">
            <a:avLst/>
          </a:prstGeom>
        </p:spPr>
        <p:txBody>
          <a:bodyPr vert="horz" rtlCol="0" anchor="b"/>
          <a:lstStyle>
            <a:lvl1pPr algn="r" latinLnBrk="0">
              <a:defRPr lang="zh-TW" sz="1200"/>
            </a:lvl1pPr>
          </a:lstStyle>
          <a:p>
            <a:fld id="{8457CA08-D0DF-4B92-803D-2F678DDCE254}" type="slidenum">
              <a:rPr lang="zh-TW" smtClean="0"/>
              <a:pPr/>
              <a:t>‹#›</a:t>
            </a:fld>
            <a:endParaRPr 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Rectangle 2"/>
          <p:cNvSpPr>
            <a:spLocks noGrp="1"/>
          </p:cNvSpPr>
          <p:nvPr>
            <p:ph type="dt" idx="1"/>
          </p:nvPr>
        </p:nvSpPr>
        <p:spPr>
          <a:xfrm>
            <a:off x="5179484" y="0"/>
            <a:ext cx="3962400" cy="342900"/>
          </a:xfrm>
          <a:prstGeom prst="rect">
            <a:avLst/>
          </a:prstGeom>
        </p:spPr>
        <p:txBody>
          <a:bodyPr vert="horz" rtlCol="0"/>
          <a:lstStyle>
            <a:lvl1pPr algn="r" latinLnBrk="0">
              <a:defRPr lang="zh-TW" sz="1200"/>
            </a:lvl1pPr>
          </a:lstStyle>
          <a:p>
            <a:fld id="{FE1E7E57-1F10-4268-99D2-CEDBAC6DAB5A}" type="datetimeFigureOut">
              <a:rPr/>
              <a:pPr/>
              <a:t>11.09.06</a:t>
            </a:fld>
            <a:endParaRPr lang="zh-TW"/>
          </a:p>
        </p:txBody>
      </p:sp>
      <p:sp>
        <p:nvSpPr>
          <p:cNvPr id="4" name="Rectangle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4350"/>
            <a:ext cx="3429000" cy="2571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rtlCol="0" anchor="ctr"/>
          <a:lstStyle/>
          <a:p>
            <a:endParaRPr lang="zh-TW"/>
          </a:p>
        </p:txBody>
      </p:sp>
      <p:sp>
        <p:nvSpPr>
          <p:cNvPr id="5" name="Rectangle 4"/>
          <p:cNvSpPr>
            <a:spLocks noGrp="1"/>
          </p:cNvSpPr>
          <p:nvPr>
            <p:ph type="body" sz="quarter" idx="3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vert="horz" rtlCol="0">
            <a:normAutofit/>
          </a:bodyPr>
          <a:lstStyle/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</a:p>
        </p:txBody>
      </p:sp>
      <p:sp>
        <p:nvSpPr>
          <p:cNvPr id="6" name="Rectangle 5"/>
          <p:cNvSpPr>
            <a:spLocks noGrp="1"/>
          </p:cNvSpPr>
          <p:nvPr>
            <p:ph type="ftr" sz="quarter" idx="4"/>
          </p:nvPr>
        </p:nvSpPr>
        <p:spPr>
          <a:xfrm>
            <a:off x="0" y="6513910"/>
            <a:ext cx="3962400" cy="342900"/>
          </a:xfrm>
          <a:prstGeom prst="rect">
            <a:avLst/>
          </a:prstGeom>
        </p:spPr>
        <p:txBody>
          <a:bodyPr vert="horz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7" name="Rectangle 6"/>
          <p:cNvSpPr>
            <a:spLocks noGrp="1"/>
          </p:cNvSpPr>
          <p:nvPr>
            <p:ph type="sldNum" sz="quarter" idx="5"/>
          </p:nvPr>
        </p:nvSpPr>
        <p:spPr>
          <a:xfrm>
            <a:off x="5179484" y="6513910"/>
            <a:ext cx="3962400" cy="342900"/>
          </a:xfrm>
          <a:prstGeom prst="rect">
            <a:avLst/>
          </a:prstGeom>
        </p:spPr>
        <p:txBody>
          <a:bodyPr vert="horz" rtlCol="0" anchor="b"/>
          <a:lstStyle>
            <a:lvl1pPr algn="r" latinLnBrk="0">
              <a:defRPr lang="zh-TW" sz="1200"/>
            </a:lvl1pPr>
          </a:lstStyle>
          <a:p>
            <a:fld id="{1D2386A3-2E31-4C9B-B0BE-45709ADB9841}" type="slidenum">
              <a:rPr/>
              <a:pPr/>
              <a:t>‹#›</a:t>
            </a:fld>
            <a:endParaRPr 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rtl="0" latinLnBrk="0">
      <a:defRPr lang="zh-TW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>
      <a:defRPr lang="zh-TW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>
      <a:defRPr lang="zh-TW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>
      <a:defRPr lang="zh-TW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>
      <a:defRPr lang="zh-TW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rtl="0">
      <a:defRPr lang="zh-TW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rtl="0">
      <a:defRPr lang="zh-TW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rtl="0">
      <a:defRPr lang="zh-TW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rtl="0">
      <a:defRPr lang="zh-TW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2386A3-2E31-4C9B-B0BE-45709ADB9841}" type="slidenum">
              <a:rPr lang="en-US" altLang="zh-TW" smtClean="0"/>
              <a:pPr/>
              <a:t>1</a:t>
            </a:fld>
            <a:endParaRPr lang="zh-TW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2386A3-2E31-4C9B-B0BE-45709ADB9841}" type="slidenum">
              <a:rPr lang="en-US" altLang="zh-TW" smtClean="0"/>
              <a:pPr/>
              <a:t>11</a:t>
            </a:fld>
            <a:endParaRPr lang="zh-TW" alt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2386A3-2E31-4C9B-B0BE-45709ADB9841}" type="slidenum">
              <a:rPr lang="en-US" altLang="zh-TW" smtClean="0"/>
              <a:pPr/>
              <a:t>12</a:t>
            </a:fld>
            <a:endParaRPr lang="zh-TW" alt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2386A3-2E31-4C9B-B0BE-45709ADB9841}" type="slidenum">
              <a:rPr lang="en-US" altLang="zh-TW" smtClean="0"/>
              <a:pPr/>
              <a:t>13</a:t>
            </a:fld>
            <a:endParaRPr lang="zh-TW" alt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2386A3-2E31-4C9B-B0BE-45709ADB9841}" type="slidenum">
              <a:rPr lang="en-US" altLang="zh-TW" smtClean="0"/>
              <a:pPr/>
              <a:t>14</a:t>
            </a:fld>
            <a:endParaRPr lang="zh-TW" alt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2386A3-2E31-4C9B-B0BE-45709ADB9841}" type="slidenum">
              <a:rPr lang="en-US" altLang="zh-TW" smtClean="0"/>
              <a:pPr/>
              <a:t>15</a:t>
            </a:fld>
            <a:endParaRPr lang="zh-TW" alt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2386A3-2E31-4C9B-B0BE-45709ADB9841}" type="slidenum">
              <a:rPr lang="en-US" altLang="zh-TW" smtClean="0"/>
              <a:pPr/>
              <a:t>16</a:t>
            </a:fld>
            <a:endParaRPr lang="zh-TW" alt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2386A3-2E31-4C9B-B0BE-45709ADB9841}" type="slidenum">
              <a:rPr lang="en-US" altLang="zh-TW" smtClean="0"/>
              <a:pPr/>
              <a:t>17</a:t>
            </a:fld>
            <a:endParaRPr lang="zh-TW" alt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2386A3-2E31-4C9B-B0BE-45709ADB9841}" type="slidenum">
              <a:rPr lang="en-US" altLang="zh-TW" smtClean="0"/>
              <a:pPr/>
              <a:t>18</a:t>
            </a:fld>
            <a:endParaRPr lang="zh-TW" alt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2386A3-2E31-4C9B-B0BE-45709ADB9841}" type="slidenum">
              <a:rPr lang="en-US" altLang="zh-TW" smtClean="0"/>
              <a:pPr/>
              <a:t>19</a:t>
            </a:fld>
            <a:endParaRPr lang="zh-TW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2386A3-2E31-4C9B-B0BE-45709ADB9841}" type="slidenum">
              <a:rPr lang="en-US" altLang="zh-TW" smtClean="0"/>
              <a:pPr/>
              <a:t>2</a:t>
            </a:fld>
            <a:endParaRPr lang="zh-TW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2386A3-2E31-4C9B-B0BE-45709ADB9841}" type="slidenum">
              <a:rPr lang="en-US" altLang="zh-TW" smtClean="0"/>
              <a:pPr/>
              <a:t>3</a:t>
            </a:fld>
            <a:endParaRPr lang="zh-TW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2386A3-2E31-4C9B-B0BE-45709ADB9841}" type="slidenum">
              <a:rPr lang="en-US" altLang="zh-TW" smtClean="0"/>
              <a:pPr/>
              <a:t>5</a:t>
            </a:fld>
            <a:endParaRPr lang="zh-TW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2386A3-2E31-4C9B-B0BE-45709ADB9841}" type="slidenum">
              <a:rPr lang="en-US" altLang="zh-TW" smtClean="0"/>
              <a:pPr/>
              <a:t>6</a:t>
            </a:fld>
            <a:endParaRPr lang="zh-TW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2386A3-2E31-4C9B-B0BE-45709ADB9841}" type="slidenum">
              <a:rPr lang="en-US" altLang="zh-TW" smtClean="0"/>
              <a:pPr/>
              <a:t>7</a:t>
            </a:fld>
            <a:endParaRPr lang="zh-TW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2386A3-2E31-4C9B-B0BE-45709ADB9841}" type="slidenum">
              <a:rPr lang="en-US" altLang="zh-TW" smtClean="0"/>
              <a:pPr/>
              <a:t>8</a:t>
            </a:fld>
            <a:endParaRPr lang="zh-TW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2386A3-2E31-4C9B-B0BE-45709ADB9841}" type="slidenum">
              <a:rPr lang="en-US" altLang="zh-TW" smtClean="0"/>
              <a:pPr/>
              <a:t>9</a:t>
            </a:fld>
            <a:endParaRPr lang="zh-TW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2386A3-2E31-4C9B-B0BE-45709ADB9841}" type="slidenum">
              <a:rPr lang="en-US" altLang="zh-TW" smtClean="0"/>
              <a:pPr/>
              <a:t>10</a:t>
            </a:fld>
            <a:endParaRPr lang="zh-TW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hape 13"/>
          <p:cNvSpPr>
            <a:spLocks noGrp="1"/>
          </p:cNvSpPr>
          <p:nvPr>
            <p:ph type="ctrTitle"/>
          </p:nvPr>
        </p:nvSpPr>
        <p:spPr>
          <a:xfrm>
            <a:off x="1435608" y="435936"/>
            <a:ext cx="7406640" cy="1472184"/>
          </a:xfrm>
        </p:spPr>
        <p:txBody>
          <a:bodyPr anchor="b"/>
          <a:lstStyle>
            <a:lvl1pPr algn="l" latinLnBrk="0">
              <a:defRPr lang="zh-TW"/>
            </a:lvl1pPr>
            <a:extLst/>
          </a:lstStyle>
          <a:p>
            <a:r>
              <a:rPr lang="zh-TW" altLang="en-US" smtClean="0"/>
              <a:t>按一下以編輯母片標題樣式</a:t>
            </a:r>
            <a:endParaRPr lang="zh-TW"/>
          </a:p>
        </p:txBody>
      </p:sp>
      <p:sp>
        <p:nvSpPr>
          <p:cNvPr id="22" name="Shap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/>
          <a:lstStyle>
            <a:lvl1pPr marL="73152" indent="0" algn="l" latinLnBrk="0">
              <a:buNone/>
              <a:defRPr lang="zh-TW"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zh-TW" altLang="en-US" smtClean="0"/>
              <a:t>按一下以編輯母片副標題樣式</a:t>
            </a:r>
            <a:endParaRPr lang="zh-TW"/>
          </a:p>
        </p:txBody>
      </p:sp>
      <p:sp>
        <p:nvSpPr>
          <p:cNvPr id="7" name="Shape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r>
              <a:rPr lang="en-US" altLang="zh-TW" smtClean="0"/>
              <a:t>11.09.06</a:t>
            </a:r>
            <a:endParaRPr lang="zh-TW"/>
          </a:p>
        </p:txBody>
      </p:sp>
      <p:sp>
        <p:nvSpPr>
          <p:cNvPr id="20" name="Shape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/>
          </a:p>
        </p:txBody>
      </p:sp>
      <p:sp>
        <p:nvSpPr>
          <p:cNvPr id="10" name="Shap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5C7EF4D-DD50-400C-9F04-EB20CB99416E}" type="slidenum">
              <a:rPr lang="zh-TW" sz="2800">
                <a:solidFill>
                  <a:schemeClr val="tx2"/>
                </a:solidFill>
              </a:rPr>
              <a:pPr/>
              <a:t>‹#›</a:t>
            </a:fld>
            <a:endParaRPr lang="zh-TW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50000" t="50000" r="100000" b="1250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/>
            <a:endParaRPr lang="zh-TW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/>
            <a:endParaRPr lang="zh-TW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zh-TW" altLang="en-US" smtClean="0"/>
              <a:t>按一下以編輯母片標題樣式</a:t>
            </a:r>
            <a:endParaRPr lang="zh-TW"/>
          </a:p>
        </p:txBody>
      </p:sp>
      <p:sp>
        <p:nvSpPr>
          <p:cNvPr id="3" name="Shap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/>
          </a:p>
        </p:txBody>
      </p:sp>
      <p:sp>
        <p:nvSpPr>
          <p:cNvPr id="4" name="Shap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r>
              <a:rPr lang="en-US" altLang="zh-TW" smtClean="0"/>
              <a:t>11.09.06</a:t>
            </a:r>
            <a:endParaRPr lang="zh-TW"/>
          </a:p>
        </p:txBody>
      </p:sp>
      <p:sp>
        <p:nvSpPr>
          <p:cNvPr id="5" name="Shap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/>
          </a:p>
        </p:txBody>
      </p:sp>
      <p:sp>
        <p:nvSpPr>
          <p:cNvPr id="6" name="Shap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5C7EF4D-DD50-400C-9F04-EB20CB99416E}" type="slidenum">
              <a:rPr lang="zh-TW" sz="2800">
                <a:solidFill>
                  <a:schemeClr val="tx2"/>
                </a:solidFill>
              </a:rPr>
              <a:pPr/>
              <a:t>‹#›</a:t>
            </a:fld>
            <a:endParaRPr lang="zh-TW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lang="zh-TW" altLang="en-US" smtClean="0"/>
              <a:t>按一下以編輯母片標題樣式</a:t>
            </a:r>
            <a:endParaRPr lang="zh-TW"/>
          </a:p>
        </p:txBody>
      </p:sp>
      <p:sp>
        <p:nvSpPr>
          <p:cNvPr id="3" name="Shape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/>
          </a:p>
        </p:txBody>
      </p:sp>
      <p:sp>
        <p:nvSpPr>
          <p:cNvPr id="4" name="Shap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r>
              <a:rPr lang="en-US" altLang="zh-TW" smtClean="0"/>
              <a:t>11.09.06</a:t>
            </a:r>
            <a:endParaRPr lang="zh-TW"/>
          </a:p>
        </p:txBody>
      </p:sp>
      <p:sp>
        <p:nvSpPr>
          <p:cNvPr id="5" name="Shap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/>
          </a:p>
        </p:txBody>
      </p:sp>
      <p:sp>
        <p:nvSpPr>
          <p:cNvPr id="6" name="Shap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5C7EF4D-DD50-400C-9F04-EB20CB99416E}" type="slidenum">
              <a:rPr lang="zh-TW" sz="2800">
                <a:solidFill>
                  <a:schemeClr val="tx2"/>
                </a:solidFill>
              </a:rPr>
              <a:pPr/>
              <a:t>‹#›</a:t>
            </a:fld>
            <a:endParaRPr lang="zh-TW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zh-TW" altLang="en-US" smtClean="0"/>
              <a:t>按一下以編輯母片標題樣式</a:t>
            </a:r>
            <a:endParaRPr lang="zh-TW"/>
          </a:p>
        </p:txBody>
      </p:sp>
      <p:sp>
        <p:nvSpPr>
          <p:cNvPr id="3" name="Shape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/>
          </a:p>
        </p:txBody>
      </p:sp>
      <p:sp>
        <p:nvSpPr>
          <p:cNvPr id="4" name="Shap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r>
              <a:rPr lang="en-US" altLang="zh-TW" smtClean="0"/>
              <a:t>11.09.06</a:t>
            </a:r>
            <a:endParaRPr lang="zh-TW"/>
          </a:p>
        </p:txBody>
      </p:sp>
      <p:sp>
        <p:nvSpPr>
          <p:cNvPr id="5" name="Shap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/>
          </a:p>
        </p:txBody>
      </p:sp>
      <p:sp>
        <p:nvSpPr>
          <p:cNvPr id="6" name="Shap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5C7EF4D-DD50-400C-9F04-EB20CB99416E}" type="slidenum">
              <a:rPr lang="zh-TW" sz="2800">
                <a:solidFill>
                  <a:schemeClr val="tx2"/>
                </a:solidFill>
              </a:rPr>
              <a:pPr/>
              <a:t>‹#›</a:t>
            </a:fld>
            <a:endParaRPr lang="zh-TW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區段首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zh-TW"/>
          </a:p>
        </p:txBody>
      </p:sp>
      <p:sp>
        <p:nvSpPr>
          <p:cNvPr id="2" name="Shap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 latinLnBrk="0">
              <a:lnSpc>
                <a:spcPts val="4500"/>
              </a:lnSpc>
              <a:buNone/>
              <a:defRPr lang="zh-TW" sz="4000" b="1" cap="all"/>
            </a:lvl1pPr>
            <a:extLst/>
          </a:lstStyle>
          <a:p>
            <a:r>
              <a:rPr lang="zh-TW" altLang="en-US" smtClean="0"/>
              <a:t>按一下以編輯母片標題樣式</a:t>
            </a:r>
            <a:endParaRPr lang="zh-TW"/>
          </a:p>
        </p:txBody>
      </p:sp>
      <p:sp>
        <p:nvSpPr>
          <p:cNvPr id="3" name="Shape 2"/>
          <p:cNvSpPr>
            <a:spLocks noGrp="1"/>
          </p:cNvSpPr>
          <p:nvPr>
            <p:ph type="body" idx="1"/>
          </p:nvPr>
        </p:nvSpPr>
        <p:spPr>
          <a:xfrm>
            <a:off x="2578392" y="1100138"/>
            <a:ext cx="6400800" cy="1509712"/>
          </a:xfrm>
        </p:spPr>
        <p:txBody>
          <a:bodyPr anchor="b"/>
          <a:lstStyle>
            <a:lvl1pPr marL="27432" indent="0" latinLnBrk="0">
              <a:lnSpc>
                <a:spcPts val="2300"/>
              </a:lnSpc>
              <a:spcBef>
                <a:spcPts val="0"/>
              </a:spcBef>
              <a:buNone/>
              <a:defRPr lang="zh-TW"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lang="zh-TW"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lang="zh-TW"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Shap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r>
              <a:rPr lang="en-US" altLang="zh-TW" smtClean="0"/>
              <a:t>11.09.06</a:t>
            </a:r>
            <a:endParaRPr lang="zh-TW"/>
          </a:p>
        </p:txBody>
      </p:sp>
      <p:sp>
        <p:nvSpPr>
          <p:cNvPr id="5" name="Shap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/>
          </a:p>
        </p:txBody>
      </p:sp>
      <p:sp>
        <p:nvSpPr>
          <p:cNvPr id="6" name="Shap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86442B7-F7A6-44F5-A940-BF91B5A1AE3C}" type="slidenum">
              <a:rPr/>
              <a:pPr/>
              <a:t>‹#›</a:t>
            </a:fld>
            <a:endParaRPr lang="zh-TW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zh-TW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50000" t="50000" r="100000" b="1250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/>
            <a:endParaRPr lang="zh-TW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/>
            <a:endParaRPr lang="zh-TW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e 8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zh-TW"/>
          </a:p>
        </p:txBody>
      </p:sp>
      <p:sp>
        <p:nvSpPr>
          <p:cNvPr id="10" name="Oval 9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zh-TW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85000" t="100000" r="1000000" b="30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zh-TW"/>
          </a:p>
        </p:txBody>
      </p:sp>
      <p:sp>
        <p:nvSpPr>
          <p:cNvPr id="12" name="Rectangle 11"/>
          <p:cNvSpPr/>
          <p:nvPr/>
        </p:nvSpPr>
        <p:spPr>
          <a:xfrm>
            <a:off x="1033974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zh-TW"/>
          </a:p>
        </p:txBody>
      </p:sp>
      <p:sp>
        <p:nvSpPr>
          <p:cNvPr id="2" name="Shap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lang="zh-TW" altLang="en-US" smtClean="0"/>
              <a:t>按一下以編輯母片標題樣式</a:t>
            </a:r>
            <a:endParaRPr lang="zh-TW"/>
          </a:p>
        </p:txBody>
      </p:sp>
      <p:sp>
        <p:nvSpPr>
          <p:cNvPr id="3" name="Shape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 latinLnBrk="0">
              <a:defRPr lang="zh-TW" sz="2800"/>
            </a:lvl1pPr>
            <a:lvl2pPr>
              <a:defRPr lang="zh-TW" sz="2400"/>
            </a:lvl2pPr>
            <a:lvl3pPr>
              <a:defRPr lang="zh-TW" sz="2000"/>
            </a:lvl3pPr>
            <a:lvl4pPr>
              <a:defRPr lang="zh-TW" sz="1800"/>
            </a:lvl4pPr>
            <a:lvl5pPr>
              <a:defRPr lang="zh-TW" sz="1800"/>
            </a:lvl5pPr>
            <a:extLst/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/>
          </a:p>
        </p:txBody>
      </p:sp>
      <p:sp>
        <p:nvSpPr>
          <p:cNvPr id="4" name="Shape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 latinLnBrk="0">
              <a:defRPr lang="zh-TW" sz="2800"/>
            </a:lvl1pPr>
            <a:lvl2pPr>
              <a:defRPr lang="zh-TW" sz="2400"/>
            </a:lvl2pPr>
            <a:lvl3pPr>
              <a:defRPr lang="zh-TW" sz="2000"/>
            </a:lvl3pPr>
            <a:lvl4pPr>
              <a:defRPr lang="zh-TW" sz="1800"/>
            </a:lvl4pPr>
            <a:lvl5pPr>
              <a:defRPr lang="zh-TW" sz="1800"/>
            </a:lvl5pPr>
            <a:extLst/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/>
          </a:p>
        </p:txBody>
      </p:sp>
      <p:sp>
        <p:nvSpPr>
          <p:cNvPr id="5" name="Shap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r>
              <a:rPr lang="en-US" altLang="zh-TW" smtClean="0"/>
              <a:t>11.09.06</a:t>
            </a:r>
            <a:endParaRPr lang="zh-TW"/>
          </a:p>
        </p:txBody>
      </p:sp>
      <p:sp>
        <p:nvSpPr>
          <p:cNvPr id="6" name="Shap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/>
          </a:p>
        </p:txBody>
      </p:sp>
      <p:sp>
        <p:nvSpPr>
          <p:cNvPr id="7" name="Shap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86442B7-F7A6-44F5-A940-BF91B5A1AE3C}" type="slidenum">
              <a:rPr/>
              <a:pPr/>
              <a:t>‹#›</a:t>
            </a:fld>
            <a:endParaRPr lang="zh-TW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 latinLnBrk="0">
              <a:defRPr lang="zh-TW" sz="4500" b="1" cap="none" baseline="0"/>
            </a:lvl1pPr>
            <a:extLst/>
          </a:lstStyle>
          <a:p>
            <a:r>
              <a:rPr lang="zh-TW" altLang="en-US" smtClean="0"/>
              <a:t>按一下以編輯母片標題樣式</a:t>
            </a:r>
            <a:endParaRPr lang="zh-TW"/>
          </a:p>
        </p:txBody>
      </p:sp>
      <p:sp>
        <p:nvSpPr>
          <p:cNvPr id="3" name="Shape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283464" algn="l" latinLnBrk="0">
              <a:lnSpc>
                <a:spcPct val="100000"/>
              </a:lnSpc>
              <a:spcBef>
                <a:spcPts val="100"/>
              </a:spcBef>
              <a:buNone/>
              <a:defRPr lang="zh-TW" sz="1900" b="0">
                <a:solidFill>
                  <a:schemeClr val="tx1"/>
                </a:solidFill>
              </a:defRPr>
            </a:lvl1pPr>
            <a:lvl2pPr>
              <a:buNone/>
              <a:defRPr lang="zh-TW" sz="2000" b="1"/>
            </a:lvl2pPr>
            <a:lvl3pPr>
              <a:buNone/>
              <a:defRPr lang="zh-TW" sz="1800" b="1"/>
            </a:lvl3pPr>
            <a:lvl4pPr>
              <a:buNone/>
              <a:defRPr lang="zh-TW" sz="1600" b="1"/>
            </a:lvl4pPr>
            <a:lvl5pPr>
              <a:buNone/>
              <a:defRPr lang="zh-TW" sz="1600" b="1"/>
            </a:lvl5pPr>
            <a:extLst/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Shape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283464" algn="l" latinLnBrk="0">
              <a:lnSpc>
                <a:spcPct val="100000"/>
              </a:lnSpc>
              <a:spcBef>
                <a:spcPts val="100"/>
              </a:spcBef>
              <a:buNone/>
              <a:defRPr lang="zh-TW" sz="1900" b="0">
                <a:solidFill>
                  <a:schemeClr val="tx1"/>
                </a:solidFill>
              </a:defRPr>
            </a:lvl1pPr>
            <a:lvl2pPr>
              <a:buNone/>
              <a:defRPr lang="zh-TW" sz="2000" b="1"/>
            </a:lvl2pPr>
            <a:lvl3pPr>
              <a:buNone/>
              <a:defRPr lang="zh-TW" sz="1800" b="1"/>
            </a:lvl3pPr>
            <a:lvl4pPr>
              <a:buNone/>
              <a:defRPr lang="zh-TW" sz="1600" b="1"/>
            </a:lvl4pPr>
            <a:lvl5pPr>
              <a:buNone/>
              <a:defRPr lang="zh-TW" sz="1600" b="1"/>
            </a:lvl5pPr>
            <a:extLst/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Shape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 latinLnBrk="0">
              <a:lnSpc>
                <a:spcPct val="100000"/>
              </a:lnSpc>
              <a:spcBef>
                <a:spcPts val="700"/>
              </a:spcBef>
              <a:defRPr lang="zh-TW" sz="2400"/>
            </a:lvl1pPr>
            <a:lvl2pPr>
              <a:lnSpc>
                <a:spcPct val="100000"/>
              </a:lnSpc>
              <a:spcBef>
                <a:spcPts val="700"/>
              </a:spcBef>
              <a:defRPr lang="zh-TW" sz="2000"/>
            </a:lvl2pPr>
            <a:lvl3pPr>
              <a:lnSpc>
                <a:spcPct val="100000"/>
              </a:lnSpc>
              <a:spcBef>
                <a:spcPts val="700"/>
              </a:spcBef>
              <a:defRPr lang="zh-TW" sz="1800"/>
            </a:lvl3pPr>
            <a:lvl4pPr>
              <a:lnSpc>
                <a:spcPct val="100000"/>
              </a:lnSpc>
              <a:spcBef>
                <a:spcPts val="700"/>
              </a:spcBef>
              <a:defRPr lang="zh-TW" sz="1600"/>
            </a:lvl4pPr>
            <a:lvl5pPr>
              <a:lnSpc>
                <a:spcPct val="100000"/>
              </a:lnSpc>
              <a:spcBef>
                <a:spcPts val="700"/>
              </a:spcBef>
              <a:defRPr lang="zh-TW" sz="1600"/>
            </a:lvl5pPr>
            <a:extLst/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/>
          </a:p>
        </p:txBody>
      </p:sp>
      <p:sp>
        <p:nvSpPr>
          <p:cNvPr id="6" name="Shape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 latinLnBrk="0">
              <a:lnSpc>
                <a:spcPct val="100000"/>
              </a:lnSpc>
              <a:spcBef>
                <a:spcPts val="700"/>
              </a:spcBef>
              <a:defRPr lang="zh-TW" sz="2400"/>
            </a:lvl1pPr>
            <a:lvl2pPr>
              <a:lnSpc>
                <a:spcPct val="100000"/>
              </a:lnSpc>
              <a:spcBef>
                <a:spcPts val="700"/>
              </a:spcBef>
              <a:defRPr lang="zh-TW" sz="2000"/>
            </a:lvl2pPr>
            <a:lvl3pPr>
              <a:lnSpc>
                <a:spcPct val="100000"/>
              </a:lnSpc>
              <a:spcBef>
                <a:spcPts val="700"/>
              </a:spcBef>
              <a:defRPr lang="zh-TW" sz="1800"/>
            </a:lvl3pPr>
            <a:lvl4pPr>
              <a:lnSpc>
                <a:spcPct val="100000"/>
              </a:lnSpc>
              <a:spcBef>
                <a:spcPts val="700"/>
              </a:spcBef>
              <a:defRPr lang="zh-TW" sz="1600"/>
            </a:lvl4pPr>
            <a:lvl5pPr>
              <a:lnSpc>
                <a:spcPct val="100000"/>
              </a:lnSpc>
              <a:spcBef>
                <a:spcPts val="700"/>
              </a:spcBef>
              <a:defRPr lang="zh-TW" sz="1600"/>
            </a:lvl5pPr>
            <a:extLst/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/>
          </a:p>
        </p:txBody>
      </p:sp>
      <p:sp>
        <p:nvSpPr>
          <p:cNvPr id="7" name="Shape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r>
              <a:rPr lang="en-US" altLang="zh-TW" smtClean="0"/>
              <a:t>11.09.06</a:t>
            </a:r>
            <a:endParaRPr lang="zh-TW"/>
          </a:p>
        </p:txBody>
      </p:sp>
      <p:sp>
        <p:nvSpPr>
          <p:cNvPr id="8" name="Shape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/>
          </a:p>
        </p:txBody>
      </p:sp>
      <p:sp>
        <p:nvSpPr>
          <p:cNvPr id="9" name="Shap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86442B7-F7A6-44F5-A940-BF91B5A1AE3C}" type="slidenum">
              <a:rPr/>
              <a:pPr/>
              <a:t>‹#›</a:t>
            </a:fld>
            <a:endParaRPr lang="zh-TW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lang="zh-TW" altLang="en-US" smtClean="0"/>
              <a:t>按一下以編輯母片標題樣式</a:t>
            </a:r>
            <a:endParaRPr lang="zh-TW"/>
          </a:p>
        </p:txBody>
      </p:sp>
      <p:sp>
        <p:nvSpPr>
          <p:cNvPr id="3" name="Shape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r>
              <a:rPr lang="en-US" altLang="zh-TW" smtClean="0"/>
              <a:t>11.09.06</a:t>
            </a:r>
            <a:endParaRPr lang="zh-TW"/>
          </a:p>
        </p:txBody>
      </p:sp>
      <p:sp>
        <p:nvSpPr>
          <p:cNvPr id="4" name="Shape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/>
          </a:p>
        </p:txBody>
      </p:sp>
      <p:sp>
        <p:nvSpPr>
          <p:cNvPr id="5" name="Shap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86442B7-F7A6-44F5-A940-BF91B5A1AE3C}" type="slidenum">
              <a:rPr/>
              <a:pPr/>
              <a:t>‹#›</a:t>
            </a:fld>
            <a:endParaRPr lang="zh-TW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zh-TW"/>
          </a:p>
        </p:txBody>
      </p:sp>
      <p:sp>
        <p:nvSpPr>
          <p:cNvPr id="2" name="Shape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r>
              <a:rPr lang="en-US" altLang="zh-TW" smtClean="0"/>
              <a:t>11.09.06</a:t>
            </a:r>
            <a:endParaRPr lang="zh-TW"/>
          </a:p>
        </p:txBody>
      </p:sp>
      <p:sp>
        <p:nvSpPr>
          <p:cNvPr id="3" name="Shap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/>
          </a:p>
        </p:txBody>
      </p:sp>
      <p:sp>
        <p:nvSpPr>
          <p:cNvPr id="4" name="Shap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86442B7-F7A6-44F5-A940-BF91B5A1AE3C}" type="slidenum">
              <a:rPr/>
              <a:pPr/>
              <a:t>‹#›</a:t>
            </a:fld>
            <a:endParaRPr lang="zh-TW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zh-TW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810000" cy="1162050"/>
          </a:xfrm>
          <a:ln>
            <a:noFill/>
          </a:ln>
        </p:spPr>
        <p:txBody>
          <a:bodyPr anchor="b"/>
          <a:lstStyle>
            <a:lvl1pPr algn="l" latinLnBrk="0">
              <a:lnSpc>
                <a:spcPts val="2000"/>
              </a:lnSpc>
              <a:buNone/>
              <a:defRPr lang="zh-TW" sz="2200" b="1" cap="all" baseline="0"/>
            </a:lvl1pPr>
            <a:extLst/>
          </a:lstStyle>
          <a:p>
            <a:r>
              <a:rPr lang="zh-TW" altLang="en-US" smtClean="0"/>
              <a:t>按一下以編輯母片標題樣式</a:t>
            </a:r>
            <a:endParaRPr lang="zh-TW"/>
          </a:p>
        </p:txBody>
      </p:sp>
      <p:sp>
        <p:nvSpPr>
          <p:cNvPr id="3" name="Shape 2"/>
          <p:cNvSpPr>
            <a:spLocks noGrp="1"/>
          </p:cNvSpPr>
          <p:nvPr>
            <p:ph type="body" idx="2"/>
          </p:nvPr>
        </p:nvSpPr>
        <p:spPr>
          <a:xfrm>
            <a:off x="457200" y="1435100"/>
            <a:ext cx="3810000" cy="698500"/>
          </a:xfrm>
        </p:spPr>
        <p:txBody>
          <a:bodyPr/>
          <a:lstStyle>
            <a:lvl1pPr marL="0" latinLnBrk="0">
              <a:lnSpc>
                <a:spcPct val="100000"/>
              </a:lnSpc>
              <a:spcBef>
                <a:spcPts val="0"/>
              </a:spcBef>
              <a:buNone/>
              <a:defRPr lang="zh-TW" sz="1400"/>
            </a:lvl1pPr>
            <a:lvl2pPr>
              <a:buNone/>
              <a:defRPr lang="zh-TW" sz="1200"/>
            </a:lvl2pPr>
            <a:lvl3pPr>
              <a:buNone/>
              <a:defRPr lang="zh-TW" sz="1000"/>
            </a:lvl3pPr>
            <a:lvl4pPr>
              <a:buNone/>
              <a:defRPr lang="zh-TW" sz="900"/>
            </a:lvl4pPr>
            <a:lvl5pPr>
              <a:buNone/>
              <a:defRPr lang="zh-TW" sz="900"/>
            </a:lvl5pPr>
            <a:extLst/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Shape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 latinLnBrk="0">
              <a:defRPr lang="zh-TW" sz="3200"/>
            </a:lvl1pPr>
            <a:lvl2pPr>
              <a:defRPr lang="zh-TW" sz="2800"/>
            </a:lvl2pPr>
            <a:lvl3pPr>
              <a:defRPr lang="zh-TW" sz="2400"/>
            </a:lvl3pPr>
            <a:lvl4pPr>
              <a:defRPr lang="zh-TW" sz="2000"/>
            </a:lvl4pPr>
            <a:lvl5pPr>
              <a:defRPr lang="zh-TW" sz="2000"/>
            </a:lvl5pPr>
            <a:extLst/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/>
          </a:p>
        </p:txBody>
      </p:sp>
      <p:sp>
        <p:nvSpPr>
          <p:cNvPr id="5" name="Shap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r>
              <a:rPr lang="en-US" altLang="zh-TW" smtClean="0"/>
              <a:t>11.09.06</a:t>
            </a:r>
            <a:endParaRPr lang="zh-TW"/>
          </a:p>
        </p:txBody>
      </p:sp>
      <p:sp>
        <p:nvSpPr>
          <p:cNvPr id="6" name="Shap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/>
          </a:p>
        </p:txBody>
      </p:sp>
      <p:sp>
        <p:nvSpPr>
          <p:cNvPr id="7" name="Shap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86442B7-F7A6-44F5-A940-BF91B5A1AE3C}" type="slidenum">
              <a:rPr lang="zh-TW">
                <a:solidFill>
                  <a:srgbClr val="FFFFFF"/>
                </a:solidFill>
              </a:rPr>
              <a:pPr/>
              <a:t>‹#›</a:t>
            </a:fld>
            <a:endParaRPr lang="zh-TW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 latinLnBrk="0">
              <a:buNone/>
              <a:defRPr lang="zh-TW" sz="2100" b="1">
                <a:effectLst/>
              </a:defRPr>
            </a:lvl1pPr>
            <a:extLst/>
          </a:lstStyle>
          <a:p>
            <a:r>
              <a:rPr lang="zh-TW" altLang="en-US" smtClean="0"/>
              <a:t>按一下以編輯母片標題樣式</a:t>
            </a:r>
            <a:endParaRPr lang="zh-TW"/>
          </a:p>
        </p:txBody>
      </p:sp>
      <p:sp>
        <p:nvSpPr>
          <p:cNvPr id="5" name="Shap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r>
              <a:rPr lang="en-US" altLang="zh-TW" smtClean="0"/>
              <a:t>11.09.06</a:t>
            </a:r>
            <a:endParaRPr lang="zh-TW"/>
          </a:p>
        </p:txBody>
      </p:sp>
      <p:sp>
        <p:nvSpPr>
          <p:cNvPr id="6" name="Shap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/>
          </a:p>
        </p:txBody>
      </p:sp>
      <p:sp>
        <p:nvSpPr>
          <p:cNvPr id="7" name="Shap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86442B7-F7A6-44F5-A940-BF91B5A1AE3C}" type="slidenum">
              <a:rPr lang="zh-TW">
                <a:solidFill>
                  <a:srgbClr val="FFFFFF"/>
                </a:solidFill>
              </a:rPr>
              <a:pPr/>
              <a:t>‹#›</a:t>
            </a:fld>
            <a:endParaRPr lang="zh-TW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0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latinLnBrk="0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lang="zh-TW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Shape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 latinLnBrk="0">
              <a:buNone/>
              <a:defRPr lang="zh-TW" sz="3200"/>
            </a:lvl1pPr>
            <a:extLst/>
          </a:lstStyle>
          <a:p>
            <a:pPr marL="0" algn="l"/>
            <a:r>
              <a:rPr lang="zh-TW" altLang="en-US" smtClean="0"/>
              <a:t>按一下圖示以新增圖片</a:t>
            </a:r>
            <a:endParaRPr lang="zh-TW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zh-TW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zh-TW"/>
          </a:p>
        </p:txBody>
      </p:sp>
      <p:sp>
        <p:nvSpPr>
          <p:cNvPr id="4" name="Shape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/>
          <a:lstStyle>
            <a:lvl1pPr marL="0" indent="0" algn="l" latinLnBrk="0">
              <a:lnSpc>
                <a:spcPts val="1600"/>
              </a:lnSpc>
              <a:spcBef>
                <a:spcPts val="0"/>
              </a:spcBef>
              <a:buNone/>
              <a:defRPr lang="zh-TW" sz="1400">
                <a:solidFill>
                  <a:srgbClr val="777777"/>
                </a:solidFill>
              </a:defRPr>
            </a:lvl1pPr>
            <a:lvl2pPr>
              <a:defRPr lang="zh-TW" sz="1200"/>
            </a:lvl2pPr>
            <a:lvl3pPr>
              <a:defRPr lang="zh-TW" sz="1000"/>
            </a:lvl3pPr>
            <a:lvl4pPr>
              <a:defRPr lang="zh-TW" sz="900"/>
            </a:lvl4pPr>
            <a:lvl5pPr>
              <a:defRPr lang="zh-TW" sz="900"/>
            </a:lvl5pPr>
            <a:extLst/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zh-TW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zh-TW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85000" t="100000" r="1000000" b="30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zh-TW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zh-TW"/>
          </a:p>
        </p:txBody>
      </p:sp>
      <p:sp>
        <p:nvSpPr>
          <p:cNvPr id="5" name="Rectangle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lang="zh-TW"/>
              <a:t>按一下以編輯母片標題樣式</a:t>
            </a:r>
          </a:p>
        </p:txBody>
      </p:sp>
      <p:sp>
        <p:nvSpPr>
          <p:cNvPr id="9" name="Rectangle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</a:p>
          <a:p>
            <a:pPr lvl="5"/>
            <a:r>
              <a:rPr lang="zh-TW"/>
              <a:t>第六層</a:t>
            </a:r>
          </a:p>
          <a:p>
            <a:pPr lvl="6"/>
            <a:r>
              <a:rPr lang="zh-TW"/>
              <a:t>第七層</a:t>
            </a:r>
          </a:p>
          <a:p>
            <a:pPr lvl="7"/>
            <a:r>
              <a:rPr lang="zh-TW"/>
              <a:t>第八層</a:t>
            </a:r>
          </a:p>
          <a:p>
            <a:pPr lvl="8"/>
            <a:r>
              <a:rPr lang="zh-TW"/>
              <a:t>第九層</a:t>
            </a:r>
          </a:p>
        </p:txBody>
      </p:sp>
      <p:sp>
        <p:nvSpPr>
          <p:cNvPr id="24" name="Rectangle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latinLnBrk="0">
              <a:defRPr lang="zh-TW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pPr algn="r"/>
            <a:r>
              <a:rPr lang="en-US" altLang="zh-TW" smtClean="0"/>
              <a:t>11.09.06</a:t>
            </a:r>
            <a:endParaRPr lang="zh-TW" sz="1200">
              <a:solidFill>
                <a:schemeClr val="bg2">
                  <a:shade val="50000"/>
                </a:schemeClr>
              </a:solidFill>
            </a:endParaRPr>
          </a:p>
        </p:txBody>
      </p:sp>
      <p:sp>
        <p:nvSpPr>
          <p:cNvPr id="10" name="Rectangle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latinLnBrk="0">
              <a:defRPr lang="zh-TW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zh-TW" sz="1200">
              <a:solidFill>
                <a:schemeClr val="bg2">
                  <a:shade val="50000"/>
                </a:schemeClr>
              </a:solidFill>
              <a:effectLst/>
            </a:endParaRPr>
          </a:p>
        </p:txBody>
      </p:sp>
      <p:sp>
        <p:nvSpPr>
          <p:cNvPr id="22" name="Rectangle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latinLnBrk="0">
              <a:defRPr lang="zh-TW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pPr algn="ctr"/>
            <a:fld id="{E5C7EF4D-DD50-400C-9F04-EB20CB99416E}" type="slidenum">
              <a:rPr lang="zh-TW" sz="2800">
                <a:solidFill>
                  <a:schemeClr val="tx2"/>
                </a:solidFill>
              </a:rPr>
              <a:pPr algn="ctr"/>
              <a:t>‹#›</a:t>
            </a:fld>
            <a:endParaRPr lang="zh-TW" sz="1200">
              <a:solidFill>
                <a:schemeClr val="bg2">
                  <a:shade val="50000"/>
                </a:schemeClr>
              </a:solidFill>
              <a:effectLst/>
            </a:endParaRPr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  <p:sldLayoutId id="2147483692" r:id="rId10"/>
    <p:sldLayoutId id="2147483693" r:id="rId11"/>
  </p:sldLayoutIdLst>
  <p:hf sldNum="0" hdr="0" ftr="0" dt="0"/>
  <p:txStyles>
    <p:titleStyle>
      <a:lvl1pPr algn="l" rtl="0" eaLnBrk="1" latinLnBrk="0" hangingPunct="1">
        <a:spcBef>
          <a:spcPct val="0"/>
        </a:spcBef>
        <a:buNone/>
        <a:defRPr lang="zh-TW" sz="44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ts val="3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lang="zh-TW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ts val="3000"/>
        </a:lnSpc>
        <a:spcBef>
          <a:spcPts val="550"/>
        </a:spcBef>
        <a:buClr>
          <a:schemeClr val="accent1"/>
        </a:buClr>
        <a:buFont typeface="Verdana"/>
        <a:buChar char="◦"/>
        <a:defRPr lang="zh-TW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ts val="2800"/>
        </a:lnSpc>
        <a:spcBef>
          <a:spcPct val="20000"/>
        </a:spcBef>
        <a:buClr>
          <a:schemeClr val="accent2"/>
        </a:buClr>
        <a:buFont typeface="Wingdings 2"/>
        <a:buChar char=""/>
        <a:defRPr lang="zh-TW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lang="zh-TW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lang="zh-TW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spcBef>
          <a:spcPct val="20000"/>
        </a:spcBef>
        <a:buClr>
          <a:schemeClr val="accent5"/>
        </a:buClr>
        <a:buFont typeface="Wingdings 2"/>
        <a:buChar char=""/>
        <a:defRPr lang="zh-TW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spcBef>
          <a:spcPct val="20000"/>
        </a:spcBef>
        <a:buClr>
          <a:schemeClr val="accent6"/>
        </a:buClr>
        <a:buFont typeface="Wingdings 2"/>
        <a:buChar char=""/>
        <a:defRPr lang="zh-TW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ct val="20000"/>
        </a:spcBef>
        <a:buClr>
          <a:schemeClr val="accent6"/>
        </a:buClr>
        <a:buFont typeface="Wingdings 2"/>
        <a:buChar char=""/>
        <a:defRPr lang="zh-TW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spcBef>
          <a:spcPct val="20000"/>
        </a:spcBef>
        <a:buClr>
          <a:schemeClr val="accent6"/>
        </a:buClr>
        <a:buFont typeface="Wingdings 2"/>
        <a:buChar char=""/>
        <a:defRPr lang="zh-TW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lang="zh-TW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hangingPunct="1">
        <a:defRPr lang="zh-TW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hangingPunct="1">
        <a:defRPr lang="zh-TW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hangingPunct="1">
        <a:defRPr lang="zh-TW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hangingPunct="1">
        <a:defRPr lang="zh-TW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hangingPunct="1">
        <a:defRPr lang="zh-TW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hangingPunct="1">
        <a:defRPr lang="zh-TW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hangingPunct="1">
        <a:defRPr lang="zh-TW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hangingPunct="1">
        <a:defRPr lang="zh-TW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8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mailto:cshwang@mx.nthu.edu.tw" TargetMode="External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8.xml"/><Relationship Id="rId4" Type="http://schemas.openxmlformats.org/officeDocument/2006/relationships/hyperlink" Target="mailto:hcs1101@gmail.com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475656" y="476672"/>
            <a:ext cx="7128792" cy="2808312"/>
          </a:xfrm>
        </p:spPr>
        <p:txBody>
          <a:bodyPr>
            <a:noAutofit/>
          </a:bodyPr>
          <a:lstStyle/>
          <a:p>
            <a:pPr algn="ctr"/>
            <a:r>
              <a:rPr lang="zh-CN" altLang="en-US" sz="2800" dirty="0" smtClean="0">
                <a:solidFill>
                  <a:schemeClr val="bg2">
                    <a:lumMod val="50000"/>
                  </a:schemeClr>
                </a:solidFill>
                <a:effectLst/>
                <a:latin typeface="SimSun" pitchFamily="2" charset="-122"/>
                <a:ea typeface="SimSun" pitchFamily="2" charset="-122"/>
              </a:rPr>
              <a:t>第十二届华人哈耶克学会年会</a:t>
            </a:r>
            <a:r>
              <a:rPr lang="en-US" altLang="zh-TW" sz="2800" dirty="0" smtClean="0">
                <a:solidFill>
                  <a:schemeClr val="bg2">
                    <a:lumMod val="50000"/>
                  </a:schemeClr>
                </a:solidFill>
                <a:effectLst/>
                <a:latin typeface="SimSun" pitchFamily="2" charset="-122"/>
                <a:ea typeface="SimSun" pitchFamily="2" charset="-122"/>
              </a:rPr>
              <a:t/>
            </a:r>
            <a:br>
              <a:rPr lang="en-US" altLang="zh-TW" sz="2800" dirty="0" smtClean="0">
                <a:solidFill>
                  <a:schemeClr val="bg2">
                    <a:lumMod val="50000"/>
                  </a:schemeClr>
                </a:solidFill>
                <a:effectLst/>
                <a:latin typeface="SimSun" pitchFamily="2" charset="-122"/>
                <a:ea typeface="SimSun" pitchFamily="2" charset="-122"/>
              </a:rPr>
            </a:br>
            <a:r>
              <a:rPr lang="en-US" altLang="zh-TW" b="1" dirty="0" smtClean="0">
                <a:solidFill>
                  <a:schemeClr val="accent5">
                    <a:lumMod val="75000"/>
                  </a:schemeClr>
                </a:solidFill>
                <a:effectLst/>
                <a:latin typeface="SimSun" pitchFamily="2" charset="-122"/>
                <a:ea typeface="SimSun" pitchFamily="2" charset="-122"/>
              </a:rPr>
              <a:t/>
            </a:r>
            <a:br>
              <a:rPr lang="en-US" altLang="zh-TW" b="1" dirty="0" smtClean="0">
                <a:solidFill>
                  <a:schemeClr val="accent5">
                    <a:lumMod val="75000"/>
                  </a:schemeClr>
                </a:solidFill>
                <a:effectLst/>
                <a:latin typeface="SimSun" pitchFamily="2" charset="-122"/>
                <a:ea typeface="SimSun" pitchFamily="2" charset="-122"/>
              </a:rPr>
            </a:br>
            <a:r>
              <a:rPr lang="zh-CN" altLang="en-US" b="1" dirty="0" smtClean="0">
                <a:solidFill>
                  <a:schemeClr val="accent5">
                    <a:lumMod val="75000"/>
                  </a:schemeClr>
                </a:solidFill>
                <a:effectLst/>
                <a:latin typeface="SimSun" pitchFamily="2" charset="-122"/>
                <a:ea typeface="SimSun" pitchFamily="2" charset="-122"/>
              </a:rPr>
              <a:t>奥地利经济学</a:t>
            </a:r>
            <a:r>
              <a:rPr lang="zh-TW" altLang="en-US" b="1" dirty="0" smtClean="0">
                <a:solidFill>
                  <a:schemeClr val="accent5">
                    <a:lumMod val="75000"/>
                  </a:schemeClr>
                </a:solidFill>
                <a:effectLst/>
                <a:latin typeface="SimSun" pitchFamily="2" charset="-122"/>
                <a:ea typeface="SimSun" pitchFamily="2" charset="-122"/>
              </a:rPr>
              <a:t>的</a:t>
            </a:r>
            <a:r>
              <a:rPr lang="en-US" altLang="zh-TW" b="1" dirty="0" smtClean="0">
                <a:solidFill>
                  <a:schemeClr val="accent5">
                    <a:lumMod val="75000"/>
                  </a:schemeClr>
                </a:solidFill>
                <a:effectLst/>
                <a:latin typeface="SimSun" pitchFamily="2" charset="-122"/>
                <a:ea typeface="SimSun" pitchFamily="2" charset="-122"/>
              </a:rPr>
              <a:t/>
            </a:r>
            <a:br>
              <a:rPr lang="en-US" altLang="zh-TW" b="1" dirty="0" smtClean="0">
                <a:solidFill>
                  <a:schemeClr val="accent5">
                    <a:lumMod val="75000"/>
                  </a:schemeClr>
                </a:solidFill>
                <a:effectLst/>
                <a:latin typeface="SimSun" pitchFamily="2" charset="-122"/>
                <a:ea typeface="SimSun" pitchFamily="2" charset="-122"/>
              </a:rPr>
            </a:br>
            <a:r>
              <a:rPr lang="zh-TW" altLang="zh-TW" b="1" dirty="0" smtClean="0">
                <a:solidFill>
                  <a:schemeClr val="accent5">
                    <a:lumMod val="75000"/>
                  </a:schemeClr>
                </a:solidFill>
                <a:effectLst/>
                <a:latin typeface="SimSun" pitchFamily="2" charset="-122"/>
                <a:ea typeface="SimSun" pitchFamily="2" charset="-122"/>
              </a:rPr>
              <a:t>模型化</a:t>
            </a:r>
            <a:r>
              <a:rPr lang="zh-TW" altLang="en-US" b="1" dirty="0" smtClean="0">
                <a:solidFill>
                  <a:schemeClr val="accent5">
                    <a:lumMod val="75000"/>
                  </a:schemeClr>
                </a:solidFill>
                <a:effectLst/>
                <a:latin typeface="SimSun" pitchFamily="2" charset="-122"/>
                <a:ea typeface="SimSun" pitchFamily="2" charset="-122"/>
              </a:rPr>
              <a:t>问题</a:t>
            </a:r>
            <a:endParaRPr lang="zh-TW" altLang="en-US" b="1" dirty="0">
              <a:solidFill>
                <a:schemeClr val="accent5">
                  <a:lumMod val="75000"/>
                </a:schemeClr>
              </a:solidFill>
              <a:latin typeface="SimSun" pitchFamily="2" charset="-122"/>
              <a:ea typeface="SimSun" pitchFamily="2" charset="-122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2123728" y="4293096"/>
            <a:ext cx="6120680" cy="1728192"/>
          </a:xfrm>
        </p:spPr>
        <p:txBody>
          <a:bodyPr>
            <a:normAutofit/>
          </a:bodyPr>
          <a:lstStyle/>
          <a:p>
            <a:pPr algn="ctr">
              <a:lnSpc>
                <a:spcPct val="100000"/>
              </a:lnSpc>
            </a:pPr>
            <a:r>
              <a:rPr lang="zh-TW" altLang="en-US" sz="3600" b="1" dirty="0" smtClean="0">
                <a:latin typeface="SimSun" pitchFamily="2" charset="-122"/>
                <a:ea typeface="SimSun" pitchFamily="2" charset="-122"/>
              </a:rPr>
              <a:t>黄春兴</a:t>
            </a:r>
            <a:endParaRPr lang="en-US" altLang="zh-TW" sz="3600" b="1" dirty="0" smtClean="0">
              <a:latin typeface="SimSun" pitchFamily="2" charset="-122"/>
              <a:ea typeface="SimSun" pitchFamily="2" charset="-122"/>
            </a:endParaRPr>
          </a:p>
          <a:p>
            <a:pPr algn="ctr">
              <a:lnSpc>
                <a:spcPct val="100000"/>
              </a:lnSpc>
            </a:pPr>
            <a:endParaRPr lang="en-US" altLang="zh-TW" sz="2400" dirty="0" smtClean="0">
              <a:latin typeface="SimSun" pitchFamily="2" charset="-122"/>
              <a:ea typeface="SimSun" pitchFamily="2" charset="-122"/>
              <a:cs typeface="Verdana" pitchFamily="34" charset="0"/>
            </a:endParaRPr>
          </a:p>
          <a:p>
            <a:pPr algn="ctr">
              <a:lnSpc>
                <a:spcPct val="100000"/>
              </a:lnSpc>
            </a:pPr>
            <a:r>
              <a:rPr lang="en-US" altLang="zh-TW" sz="2400" dirty="0" smtClean="0">
                <a:solidFill>
                  <a:schemeClr val="bg2">
                    <a:lumMod val="50000"/>
                  </a:schemeClr>
                </a:solidFill>
                <a:latin typeface="SimSun" pitchFamily="2" charset="-122"/>
                <a:ea typeface="SimSun" pitchFamily="2" charset="-122"/>
                <a:cs typeface="Verdana" pitchFamily="34" charset="0"/>
              </a:rPr>
              <a:t>2016/8/7</a:t>
            </a:r>
            <a:endParaRPr lang="zh-TW" altLang="en-US" sz="2400" dirty="0" smtClean="0">
              <a:solidFill>
                <a:schemeClr val="bg2">
                  <a:lumMod val="50000"/>
                </a:schemeClr>
              </a:solidFill>
              <a:latin typeface="SimSun" pitchFamily="2" charset="-122"/>
              <a:ea typeface="SimSun" pitchFamily="2" charset="-122"/>
              <a:cs typeface="Verdana" pitchFamily="34" charset="0"/>
            </a:endParaRPr>
          </a:p>
          <a:p>
            <a:pPr algn="ctr">
              <a:lnSpc>
                <a:spcPct val="100000"/>
              </a:lnSpc>
            </a:pPr>
            <a:endParaRPr lang="zh-TW" altLang="en-US" sz="3200" b="1" dirty="0">
              <a:latin typeface="SimSun" pitchFamily="2" charset="-122"/>
              <a:ea typeface="SimSun" pitchFamily="2" charset="-122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標題 1"/>
          <p:cNvSpPr txBox="1">
            <a:spLocks noGrp="1"/>
          </p:cNvSpPr>
          <p:nvPr>
            <p:ph type="title"/>
          </p:nvPr>
        </p:nvSpPr>
        <p:spPr>
          <a:xfrm>
            <a:off x="107504" y="260648"/>
            <a:ext cx="7498080" cy="936104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altLang="zh-TW" sz="4000" b="1" dirty="0" smtClean="0">
                <a:solidFill>
                  <a:srgbClr val="7030A0"/>
                </a:solidFill>
                <a:effectLst/>
                <a:latin typeface="SimSun" pitchFamily="2" charset="-122"/>
                <a:ea typeface="SimSun" pitchFamily="2" charset="-122"/>
                <a:cs typeface="Arial" pitchFamily="34" charset="0"/>
              </a:rPr>
              <a:t>2.4</a:t>
            </a:r>
            <a:r>
              <a:rPr lang="en-US" altLang="zh-TW" sz="4000" b="1" dirty="0" smtClean="0">
                <a:solidFill>
                  <a:srgbClr val="7030A0"/>
                </a:solidFill>
                <a:effectLst/>
                <a:latin typeface="SimSun" pitchFamily="2" charset="-122"/>
                <a:ea typeface="SimSun" pitchFamily="2" charset="-122"/>
              </a:rPr>
              <a:t> </a:t>
            </a:r>
            <a:r>
              <a:rPr lang="zh-CN" altLang="en-US" sz="4000" b="1" dirty="0" smtClean="0">
                <a:solidFill>
                  <a:srgbClr val="7030A0"/>
                </a:solidFill>
                <a:effectLst/>
                <a:latin typeface="SimSun" pitchFamily="2" charset="-122"/>
                <a:ea typeface="SimSun" pitchFamily="2" charset="-122"/>
              </a:rPr>
              <a:t> </a:t>
            </a:r>
            <a:r>
              <a:rPr lang="zh-CN" altLang="en-US" sz="4000" b="1" dirty="0" smtClean="0">
                <a:solidFill>
                  <a:srgbClr val="7030A0"/>
                </a:solidFill>
                <a:effectLst/>
                <a:latin typeface="SimSun" pitchFamily="2" charset="-122"/>
                <a:ea typeface="SimSun" pitchFamily="2" charset="-122"/>
              </a:rPr>
              <a:t>经</a:t>
            </a:r>
            <a:r>
              <a:rPr lang="zh-CN" altLang="en-US" sz="4000" b="1" dirty="0" smtClean="0">
                <a:solidFill>
                  <a:srgbClr val="7030A0"/>
                </a:solidFill>
                <a:effectLst/>
                <a:latin typeface="SimSun" pitchFamily="2" charset="-122"/>
                <a:ea typeface="SimSun" pitchFamily="2" charset="-122"/>
              </a:rPr>
              <a:t>济理论的分类</a:t>
            </a:r>
            <a:endParaRPr kumimoji="0" lang="zh-TW" altLang="en-US" sz="4000" b="1" i="0" u="none" strike="noStrike" kern="1200" cap="none" spc="0" normalizeH="0" baseline="0" noProof="0" dirty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SimSun" pitchFamily="2" charset="-122"/>
              <a:ea typeface="SimSun" pitchFamily="2" charset="-122"/>
            </a:endParaRPr>
          </a:p>
        </p:txBody>
      </p:sp>
      <p:sp>
        <p:nvSpPr>
          <p:cNvPr id="5" name="副標題 2"/>
          <p:cNvSpPr txBox="1">
            <a:spLocks/>
          </p:cNvSpPr>
          <p:nvPr/>
        </p:nvSpPr>
        <p:spPr>
          <a:xfrm>
            <a:off x="1259632" y="1268760"/>
            <a:ext cx="7632848" cy="4680520"/>
          </a:xfrm>
          <a:prstGeom prst="rect">
            <a:avLst/>
          </a:prstGeom>
        </p:spPr>
        <p:txBody>
          <a:bodyPr/>
          <a:lstStyle/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zh-CN" altLang="en-US" sz="2800" dirty="0" smtClean="0">
                <a:solidFill>
                  <a:srgbClr val="C00000"/>
                </a:solidFill>
                <a:latin typeface="SimSun" pitchFamily="2" charset="-122"/>
                <a:ea typeface="SimSun" pitchFamily="2" charset="-122"/>
                <a:cs typeface="Arial" pitchFamily="34" charset="0"/>
              </a:rPr>
              <a:t>约束下的经济理论。</a:t>
            </a:r>
            <a:endParaRPr lang="en-US" altLang="zh-TW" sz="2800" dirty="0" smtClean="0">
              <a:solidFill>
                <a:srgbClr val="C00000"/>
              </a:solidFill>
              <a:latin typeface="SimSun" pitchFamily="2" charset="-122"/>
              <a:ea typeface="SimSun" pitchFamily="2" charset="-122"/>
              <a:cs typeface="Arial" pitchFamily="34" charset="0"/>
            </a:endParaRPr>
          </a:p>
          <a:p>
            <a:pPr marL="971550" lvl="1" indent="-514350">
              <a:buFont typeface="Arial" pitchFamily="34" charset="0"/>
              <a:buChar char="•"/>
            </a:pPr>
            <a:r>
              <a:rPr lang="zh-CN" altLang="en-US" sz="2400" dirty="0" smtClean="0">
                <a:latin typeface="SimSun" pitchFamily="2" charset="-122"/>
                <a:ea typeface="SimSun" pitchFamily="2" charset="-122"/>
                <a:cs typeface="Arial" pitchFamily="34" charset="0"/>
              </a:rPr>
              <a:t>限制下的极大化行动。</a:t>
            </a:r>
            <a:endParaRPr lang="en-US" altLang="zh-TW" sz="2400" dirty="0" smtClean="0">
              <a:latin typeface="SimSun" pitchFamily="2" charset="-122"/>
              <a:ea typeface="SimSun" pitchFamily="2" charset="-122"/>
              <a:cs typeface="Arial" pitchFamily="34" charset="0"/>
            </a:endParaRPr>
          </a:p>
          <a:p>
            <a:pPr marL="971550" lvl="1" indent="-514350">
              <a:buFont typeface="Arial" pitchFamily="34" charset="0"/>
              <a:buChar char="•"/>
            </a:pPr>
            <a:r>
              <a:rPr lang="zh-CN" altLang="en-US" sz="2400" dirty="0" smtClean="0">
                <a:latin typeface="SimSun" pitchFamily="2" charset="-122"/>
                <a:ea typeface="SimSun" pitchFamily="2" charset="-122"/>
                <a:cs typeface="Arial" pitchFamily="34" charset="0"/>
              </a:rPr>
              <a:t>主观效用与边际评价。</a:t>
            </a:r>
            <a:r>
              <a:rPr lang="en-US" altLang="zh-TW" sz="2400" dirty="0" smtClean="0">
                <a:latin typeface="SimSun" pitchFamily="2" charset="-122"/>
                <a:ea typeface="SimSun" pitchFamily="2" charset="-122"/>
                <a:cs typeface="Arial" pitchFamily="34" charset="0"/>
              </a:rPr>
              <a:t> </a:t>
            </a:r>
            <a:endParaRPr lang="zh-TW" altLang="zh-TW" sz="2400" dirty="0" smtClean="0">
              <a:latin typeface="SimSun" pitchFamily="2" charset="-122"/>
              <a:ea typeface="SimSun" pitchFamily="2" charset="-122"/>
              <a:cs typeface="Arial" pitchFamily="34" charset="0"/>
            </a:endParaRPr>
          </a:p>
          <a:p>
            <a:pPr marL="971550" lvl="1" indent="-514350">
              <a:buFont typeface="Arial" pitchFamily="34" charset="0"/>
              <a:buChar char="•"/>
            </a:pPr>
            <a:r>
              <a:rPr lang="zh-TW" altLang="zh-TW" sz="2400" dirty="0" smtClean="0">
                <a:latin typeface="SimSun" pitchFamily="2" charset="-122"/>
                <a:ea typeface="SimSun" pitchFamily="2" charset="-122"/>
                <a:cs typeface="Arial" pitchFamily="34" charset="0"/>
              </a:rPr>
              <a:t>若</a:t>
            </a:r>
            <a:r>
              <a:rPr lang="en-US" altLang="zh-TW" sz="2400" dirty="0" smtClean="0">
                <a:latin typeface="SimSun" pitchFamily="2" charset="-122"/>
                <a:ea typeface="SimSun" pitchFamily="2" charset="-122"/>
                <a:cs typeface="Arial" pitchFamily="34" charset="0"/>
              </a:rPr>
              <a:t>MU&gt;MC</a:t>
            </a:r>
            <a:r>
              <a:rPr lang="zh-CN" altLang="en-US" sz="2400" dirty="0" smtClean="0">
                <a:latin typeface="SimSun" pitchFamily="2" charset="-122"/>
                <a:ea typeface="SimSun" pitchFamily="2" charset="-122"/>
                <a:cs typeface="Arial" pitchFamily="34" charset="0"/>
              </a:rPr>
              <a:t>，则继续行动。</a:t>
            </a:r>
            <a:endParaRPr lang="en-US" altLang="zh-TW" sz="2400" dirty="0" smtClean="0">
              <a:latin typeface="SimSun" pitchFamily="2" charset="-122"/>
              <a:ea typeface="SimSun" pitchFamily="2" charset="-122"/>
              <a:cs typeface="Arial" pitchFamily="34" charset="0"/>
            </a:endParaRP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zh-CN" altLang="en-US" sz="2800" dirty="0" smtClean="0">
                <a:solidFill>
                  <a:srgbClr val="C00000"/>
                </a:solidFill>
                <a:latin typeface="SimSun" pitchFamily="2" charset="-122"/>
                <a:ea typeface="SimSun" pitchFamily="2" charset="-122"/>
                <a:cs typeface="Arial" pitchFamily="34" charset="0"/>
              </a:rPr>
              <a:t>约束外的经济理论。</a:t>
            </a:r>
            <a:endParaRPr lang="en-US" altLang="zh-TW" sz="2800" dirty="0" smtClean="0">
              <a:solidFill>
                <a:srgbClr val="C00000"/>
              </a:solidFill>
              <a:latin typeface="SimSun" pitchFamily="2" charset="-122"/>
              <a:ea typeface="SimSun" pitchFamily="2" charset="-122"/>
              <a:cs typeface="Arial" pitchFamily="34" charset="0"/>
            </a:endParaRPr>
          </a:p>
          <a:p>
            <a:pPr marL="971550" lvl="1" indent="-514350">
              <a:buFont typeface="Arial" pitchFamily="34" charset="0"/>
              <a:buChar char="•"/>
            </a:pPr>
            <a:r>
              <a:rPr lang="zh-CN" altLang="en-US" sz="2400" dirty="0" smtClean="0">
                <a:latin typeface="SimSun" pitchFamily="2" charset="-122"/>
                <a:ea typeface="SimSun" pitchFamily="2" charset="-122"/>
                <a:cs typeface="Arial" pitchFamily="34" charset="0"/>
              </a:rPr>
              <a:t>突破限制的行动。</a:t>
            </a:r>
            <a:endParaRPr lang="en-US" altLang="zh-TW" sz="2400" dirty="0" smtClean="0">
              <a:latin typeface="SimSun" pitchFamily="2" charset="-122"/>
              <a:ea typeface="SimSun" pitchFamily="2" charset="-122"/>
              <a:cs typeface="Arial" pitchFamily="34" charset="0"/>
            </a:endParaRPr>
          </a:p>
          <a:p>
            <a:pPr marL="971550" lvl="1" indent="-514350">
              <a:buFont typeface="Arial" pitchFamily="34" charset="0"/>
              <a:buChar char="•"/>
            </a:pPr>
            <a:r>
              <a:rPr lang="zh-CN" altLang="en-US" sz="2400" dirty="0" smtClean="0">
                <a:latin typeface="SimSun" pitchFamily="2" charset="-122"/>
                <a:ea typeface="SimSun" pitchFamily="2" charset="-122"/>
                <a:cs typeface="Arial" pitchFamily="34" charset="0"/>
              </a:rPr>
              <a:t>创业家精神。</a:t>
            </a:r>
            <a:endParaRPr lang="en-US" altLang="zh-TW" sz="2400" dirty="0" smtClean="0">
              <a:latin typeface="SimSun" pitchFamily="2" charset="-122"/>
              <a:ea typeface="SimSun" pitchFamily="2" charset="-122"/>
              <a:cs typeface="Arial" pitchFamily="34" charset="0"/>
            </a:endParaRPr>
          </a:p>
          <a:p>
            <a:pPr marL="971550" lvl="1" indent="-514350">
              <a:buFont typeface="Arial" pitchFamily="34" charset="0"/>
              <a:buChar char="•"/>
            </a:pPr>
            <a:r>
              <a:rPr lang="zh-TW" altLang="zh-TW" sz="2400" dirty="0" smtClean="0">
                <a:latin typeface="SimSun" pitchFamily="2" charset="-122"/>
                <a:ea typeface="SimSun" pitchFamily="2" charset="-122"/>
                <a:cs typeface="Arial" pitchFamily="34" charset="0"/>
              </a:rPr>
              <a:t>若</a:t>
            </a:r>
            <a:r>
              <a:rPr lang="en-US" altLang="zh-TW" sz="2400" dirty="0" smtClean="0">
                <a:latin typeface="SimSun" pitchFamily="2" charset="-122"/>
                <a:ea typeface="SimSun" pitchFamily="2" charset="-122"/>
                <a:cs typeface="Arial" pitchFamily="34" charset="0"/>
              </a:rPr>
              <a:t>max U(</a:t>
            </a:r>
            <a:r>
              <a:rPr lang="zh-TW" altLang="zh-TW" sz="2400" dirty="0" smtClean="0">
                <a:latin typeface="SimSun" pitchFamily="2" charset="-122"/>
                <a:ea typeface="SimSun" pitchFamily="2" charset="-122"/>
                <a:cs typeface="Arial" pitchFamily="34" charset="0"/>
              </a:rPr>
              <a:t>限制下</a:t>
            </a:r>
            <a:r>
              <a:rPr lang="en-US" altLang="zh-TW" sz="2400" dirty="0" smtClean="0">
                <a:latin typeface="SimSun" pitchFamily="2" charset="-122"/>
                <a:ea typeface="SimSun" pitchFamily="2" charset="-122"/>
                <a:cs typeface="Arial" pitchFamily="34" charset="0"/>
              </a:rPr>
              <a:t>)&lt; max U(</a:t>
            </a:r>
            <a:r>
              <a:rPr lang="zh-TW" altLang="zh-TW" sz="2400" dirty="0" smtClean="0">
                <a:latin typeface="SimSun" pitchFamily="2" charset="-122"/>
                <a:ea typeface="SimSun" pitchFamily="2" charset="-122"/>
                <a:cs typeface="Arial" pitchFamily="34" charset="0"/>
              </a:rPr>
              <a:t>限制外</a:t>
            </a:r>
            <a:r>
              <a:rPr lang="en-US" altLang="zh-TW" sz="2400" dirty="0" smtClean="0">
                <a:latin typeface="SimSun" pitchFamily="2" charset="-122"/>
                <a:ea typeface="SimSun" pitchFamily="2" charset="-122"/>
                <a:cs typeface="Arial" pitchFamily="34" charset="0"/>
              </a:rPr>
              <a:t>)</a:t>
            </a:r>
            <a:r>
              <a:rPr lang="zh-CN" altLang="en-US" sz="2400" dirty="0" smtClean="0">
                <a:latin typeface="SimSun" pitchFamily="2" charset="-122"/>
                <a:ea typeface="SimSun" pitchFamily="2" charset="-122"/>
                <a:cs typeface="Arial" pitchFamily="34" charset="0"/>
              </a:rPr>
              <a:t>，则改变行动。</a:t>
            </a:r>
            <a:endParaRPr lang="zh-TW" altLang="zh-TW" sz="2400" dirty="0" smtClean="0">
              <a:latin typeface="SimSun" pitchFamily="2" charset="-122"/>
              <a:ea typeface="SimSun" pitchFamily="2" charset="-122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/>
          </p:cNvSpPr>
          <p:nvPr/>
        </p:nvSpPr>
        <p:spPr>
          <a:xfrm>
            <a:off x="107504" y="332656"/>
            <a:ext cx="7406640" cy="936104"/>
          </a:xfrm>
          <a:prstGeom prst="rect">
            <a:avLst/>
          </a:prstGeom>
        </p:spPr>
        <p:txBody>
          <a:bodyPr/>
          <a:lstStyle/>
          <a:p>
            <a:pPr lvl="0">
              <a:spcBef>
                <a:spcPct val="0"/>
              </a:spcBef>
            </a:pPr>
            <a:r>
              <a:rPr lang="en-US" altLang="zh-TW" sz="4000" b="1" dirty="0" smtClean="0">
                <a:solidFill>
                  <a:srgbClr val="7030A0"/>
                </a:solidFill>
                <a:latin typeface="SimSun" pitchFamily="2" charset="-122"/>
                <a:ea typeface="SimSun" pitchFamily="2" charset="-122"/>
                <a:cs typeface="Arial" pitchFamily="34" charset="0"/>
              </a:rPr>
              <a:t>2.5</a:t>
            </a:r>
            <a:r>
              <a:rPr lang="en-US" altLang="zh-TW" sz="4000" b="1" dirty="0" smtClean="0">
                <a:solidFill>
                  <a:srgbClr val="7030A0"/>
                </a:solidFill>
                <a:latin typeface="SimSun" pitchFamily="2" charset="-122"/>
                <a:ea typeface="SimSun" pitchFamily="2" charset="-122"/>
              </a:rPr>
              <a:t> </a:t>
            </a:r>
            <a:r>
              <a:rPr lang="zh-CN" altLang="en-US" sz="4000" b="1" dirty="0" smtClean="0">
                <a:solidFill>
                  <a:srgbClr val="7030A0"/>
                </a:solidFill>
                <a:latin typeface="SimSun" pitchFamily="2" charset="-122"/>
                <a:ea typeface="SimSun" pitchFamily="2" charset="-122"/>
              </a:rPr>
              <a:t>约</a:t>
            </a:r>
            <a:r>
              <a:rPr lang="zh-CN" altLang="en-US" sz="4000" b="1" dirty="0" smtClean="0">
                <a:solidFill>
                  <a:srgbClr val="7030A0"/>
                </a:solidFill>
                <a:latin typeface="SimSun" pitchFamily="2" charset="-122"/>
                <a:ea typeface="SimSun" pitchFamily="2" charset="-122"/>
              </a:rPr>
              <a:t>制外的经济理论</a:t>
            </a:r>
            <a:endParaRPr kumimoji="0" lang="zh-TW" altLang="en-US" sz="4000" b="1" i="0" u="none" strike="noStrike" kern="1200" cap="none" spc="0" normalizeH="0" baseline="0" noProof="0" dirty="0">
              <a:ln>
                <a:noFill/>
              </a:ln>
              <a:solidFill>
                <a:srgbClr val="7030A0"/>
              </a:solidFill>
              <a:effectLst>
                <a:outerShdw blurRad="50000" dist="30000" dir="5400000" algn="tl" rotWithShape="0">
                  <a:srgbClr val="000000">
                    <a:alpha val="30000"/>
                  </a:srgbClr>
                </a:outerShdw>
              </a:effectLst>
              <a:uLnTx/>
              <a:uFillTx/>
              <a:latin typeface="SimSun" pitchFamily="2" charset="-122"/>
              <a:ea typeface="SimSun" pitchFamily="2" charset="-122"/>
              <a:cs typeface="+mj-cs"/>
            </a:endParaRPr>
          </a:p>
        </p:txBody>
      </p:sp>
      <p:sp>
        <p:nvSpPr>
          <p:cNvPr id="3" name="副標題 2"/>
          <p:cNvSpPr txBox="1">
            <a:spLocks/>
          </p:cNvSpPr>
          <p:nvPr/>
        </p:nvSpPr>
        <p:spPr>
          <a:xfrm>
            <a:off x="1259632" y="1412776"/>
            <a:ext cx="7632848" cy="4680520"/>
          </a:xfrm>
          <a:prstGeom prst="rect">
            <a:avLst/>
          </a:prstGeom>
        </p:spPr>
        <p:txBody>
          <a:bodyPr/>
          <a:lstStyle/>
          <a:p>
            <a:pPr marL="514350" indent="-514350">
              <a:lnSpc>
                <a:spcPct val="150000"/>
              </a:lnSpc>
              <a:buFont typeface="Arial" pitchFamily="34" charset="0"/>
              <a:buChar char="•"/>
            </a:pPr>
            <a:r>
              <a:rPr lang="zh-CN" altLang="en-US" sz="2800" b="1" dirty="0" smtClean="0">
                <a:solidFill>
                  <a:schemeClr val="accent5">
                    <a:lumMod val="75000"/>
                  </a:schemeClr>
                </a:solidFill>
                <a:latin typeface="SimSun" pitchFamily="2" charset="-122"/>
                <a:ea typeface="SimSun" pitchFamily="2" charset="-122"/>
                <a:cs typeface="Arial" pitchFamily="34" charset="0"/>
              </a:rPr>
              <a:t>特质：惊讶与传奇</a:t>
            </a:r>
            <a:endParaRPr lang="zh-TW" altLang="zh-TW" sz="2800" dirty="0" smtClean="0">
              <a:latin typeface="SimSun" pitchFamily="2" charset="-122"/>
              <a:ea typeface="SimSun" pitchFamily="2" charset="-122"/>
              <a:cs typeface="Arial" pitchFamily="34" charset="0"/>
            </a:endParaRPr>
          </a:p>
          <a:p>
            <a:pPr marL="971550" lvl="1" indent="-514350">
              <a:lnSpc>
                <a:spcPct val="150000"/>
              </a:lnSpc>
              <a:buFont typeface="+mj-lt"/>
              <a:buAutoNum type="arabicParenR"/>
            </a:pPr>
            <a:r>
              <a:rPr lang="zh-CN" altLang="en-US" sz="2400" dirty="0" smtClean="0">
                <a:latin typeface="SimSun" pitchFamily="2" charset="-122"/>
                <a:ea typeface="SimSun" pitchFamily="2" charset="-122"/>
                <a:cs typeface="Arial" pitchFamily="34" charset="0"/>
              </a:rPr>
              <a:t>必须坚持个人的行动自由。</a:t>
            </a:r>
            <a:endParaRPr lang="zh-TW" altLang="zh-TW" sz="2400" dirty="0" smtClean="0">
              <a:latin typeface="SimSun" pitchFamily="2" charset="-122"/>
              <a:ea typeface="SimSun" pitchFamily="2" charset="-122"/>
              <a:cs typeface="Arial" pitchFamily="34" charset="0"/>
            </a:endParaRPr>
          </a:p>
          <a:p>
            <a:pPr marL="971550" lvl="1" indent="-514350">
              <a:lnSpc>
                <a:spcPct val="150000"/>
              </a:lnSpc>
              <a:buFont typeface="+mj-lt"/>
              <a:buAutoNum type="arabicParenR"/>
            </a:pPr>
            <a:r>
              <a:rPr lang="zh-CN" altLang="en-US" sz="2400" dirty="0" smtClean="0">
                <a:latin typeface="SimSun" pitchFamily="2" charset="-122"/>
                <a:ea typeface="SimSun" pitchFamily="2" charset="-122"/>
                <a:cs typeface="Arial" pitchFamily="34" charset="0"/>
              </a:rPr>
              <a:t>非直线性的演化过程，发展无法预知。</a:t>
            </a:r>
            <a:endParaRPr lang="zh-TW" altLang="zh-TW" sz="2400" dirty="0" smtClean="0">
              <a:latin typeface="SimSun" pitchFamily="2" charset="-122"/>
              <a:ea typeface="SimSun" pitchFamily="2" charset="-122"/>
              <a:cs typeface="Arial" pitchFamily="34" charset="0"/>
            </a:endParaRPr>
          </a:p>
          <a:p>
            <a:pPr marL="514350" indent="-514350">
              <a:lnSpc>
                <a:spcPct val="150000"/>
              </a:lnSpc>
              <a:buFont typeface="Arial" pitchFamily="34" charset="0"/>
              <a:buChar char="•"/>
            </a:pPr>
            <a:r>
              <a:rPr lang="zh-CN" altLang="en-US" sz="2800" b="1" dirty="0" smtClean="0">
                <a:solidFill>
                  <a:schemeClr val="accent5">
                    <a:lumMod val="75000"/>
                  </a:schemeClr>
                </a:solidFill>
                <a:latin typeface="SimSun" pitchFamily="2" charset="-122"/>
                <a:ea typeface="SimSun" pitchFamily="2" charset="-122"/>
                <a:cs typeface="Arial" pitchFamily="34" charset="0"/>
              </a:rPr>
              <a:t>奥地利学派的态度</a:t>
            </a:r>
            <a:endParaRPr lang="en-US" altLang="zh-TW" sz="2800" b="1" dirty="0" smtClean="0">
              <a:solidFill>
                <a:schemeClr val="accent5">
                  <a:lumMod val="75000"/>
                </a:schemeClr>
              </a:solidFill>
              <a:latin typeface="SimSun" pitchFamily="2" charset="-122"/>
              <a:ea typeface="SimSun" pitchFamily="2" charset="-122"/>
              <a:cs typeface="Arial" pitchFamily="34" charset="0"/>
            </a:endParaRPr>
          </a:p>
          <a:p>
            <a:pPr marL="971550" lvl="1" indent="-514350">
              <a:lnSpc>
                <a:spcPct val="150000"/>
              </a:lnSpc>
              <a:buFont typeface="+mj-lt"/>
              <a:buAutoNum type="arabicParenR"/>
            </a:pPr>
            <a:r>
              <a:rPr lang="zh-CN" altLang="en-US" sz="2400" dirty="0" smtClean="0">
                <a:latin typeface="SimSun" pitchFamily="2" charset="-122"/>
                <a:ea typeface="SimSun" pitchFamily="2" charset="-122"/>
                <a:cs typeface="Arial" pitchFamily="34" charset="0"/>
              </a:rPr>
              <a:t>不受约束之理论无法模型化。</a:t>
            </a:r>
            <a:endParaRPr lang="en-US" altLang="zh-TW" sz="2400" dirty="0" smtClean="0">
              <a:latin typeface="SimSun" pitchFamily="2" charset="-122"/>
              <a:ea typeface="SimSun" pitchFamily="2" charset="-122"/>
              <a:cs typeface="Arial" pitchFamily="34" charset="0"/>
            </a:endParaRPr>
          </a:p>
          <a:p>
            <a:pPr marL="971550" lvl="1" indent="-514350">
              <a:lnSpc>
                <a:spcPct val="150000"/>
              </a:lnSpc>
              <a:buFont typeface="+mj-lt"/>
              <a:buAutoNum type="arabicParenR"/>
            </a:pPr>
            <a:r>
              <a:rPr lang="zh-CN" altLang="en-US" sz="2400" dirty="0" smtClean="0">
                <a:latin typeface="SimSun" pitchFamily="2" charset="-122"/>
                <a:ea typeface="SimSun" pitchFamily="2" charset="-122"/>
                <a:cs typeface="Arial" pitchFamily="34" charset="0"/>
              </a:rPr>
              <a:t>说服其他学派接受演化论述。</a:t>
            </a:r>
            <a:endParaRPr lang="zh-TW" altLang="zh-TW" sz="2400" dirty="0" smtClean="0">
              <a:latin typeface="SimSun" pitchFamily="2" charset="-122"/>
              <a:ea typeface="SimSun" pitchFamily="2" charset="-122"/>
              <a:cs typeface="Arial" pitchFamily="34" charset="0"/>
            </a:endParaRPr>
          </a:p>
          <a:p>
            <a:pPr marL="971550" lvl="1" indent="-514350">
              <a:lnSpc>
                <a:spcPct val="150000"/>
              </a:lnSpc>
              <a:buFont typeface="+mj-lt"/>
              <a:buAutoNum type="arabicParenR"/>
            </a:pPr>
            <a:r>
              <a:rPr lang="zh-CN" altLang="en-US" sz="2400" dirty="0" smtClean="0">
                <a:latin typeface="SimSun" pitchFamily="2" charset="-122"/>
                <a:ea typeface="SimSun" pitchFamily="2" charset="-122"/>
                <a:cs typeface="Arial" pitchFamily="34" charset="0"/>
              </a:rPr>
              <a:t>谨慎看待量化历史对发展法则的陈述。</a:t>
            </a:r>
            <a:endParaRPr lang="zh-TW" altLang="zh-TW" sz="2400" dirty="0" smtClean="0">
              <a:latin typeface="SimSun" pitchFamily="2" charset="-122"/>
              <a:ea typeface="SimSun" pitchFamily="2" charset="-122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文字版面配置區 7"/>
          <p:cNvSpPr>
            <a:spLocks noGrp="1"/>
          </p:cNvSpPr>
          <p:nvPr>
            <p:ph type="body" idx="2"/>
          </p:nvPr>
        </p:nvSpPr>
        <p:spPr>
          <a:xfrm>
            <a:off x="1187624" y="2132856"/>
            <a:ext cx="6912768" cy="1152128"/>
          </a:xfrm>
        </p:spPr>
        <p:txBody>
          <a:bodyPr>
            <a:noAutofit/>
          </a:bodyPr>
          <a:lstStyle/>
          <a:p>
            <a:r>
              <a:rPr lang="en-US" altLang="zh-TW" sz="4800" b="1" dirty="0" smtClean="0">
                <a:solidFill>
                  <a:srgbClr val="FF0000"/>
                </a:solidFill>
                <a:latin typeface="SimSun" pitchFamily="2" charset="-122"/>
                <a:ea typeface="SimSun" pitchFamily="2" charset="-122"/>
                <a:cs typeface="Arial" pitchFamily="34" charset="0"/>
              </a:rPr>
              <a:t>3.</a:t>
            </a:r>
            <a:r>
              <a:rPr lang="zh-CN" altLang="en-US" sz="4800" b="1" dirty="0" smtClean="0">
                <a:solidFill>
                  <a:srgbClr val="FF0000"/>
                </a:solidFill>
                <a:latin typeface="SimSun" pitchFamily="2" charset="-122"/>
                <a:ea typeface="SimSun" pitchFamily="2" charset="-122"/>
                <a:cs typeface="Arial" pitchFamily="34" charset="0"/>
              </a:rPr>
              <a:t>约束下理论的</a:t>
            </a:r>
            <a:r>
              <a:rPr lang="zh-TW" altLang="en-US" sz="4800" b="1" dirty="0" smtClean="0">
                <a:solidFill>
                  <a:srgbClr val="FF0000"/>
                </a:solidFill>
                <a:latin typeface="SimSun" pitchFamily="2" charset="-122"/>
                <a:ea typeface="SimSun" pitchFamily="2" charset="-122"/>
              </a:rPr>
              <a:t>模型化</a:t>
            </a:r>
          </a:p>
          <a:p>
            <a:endParaRPr lang="zh-TW" altLang="en-US" sz="4800" b="1" dirty="0">
              <a:latin typeface="SimSun" pitchFamily="2" charset="-122"/>
              <a:ea typeface="SimSun" pitchFamily="2" charset="-122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/>
          </p:cNvSpPr>
          <p:nvPr/>
        </p:nvSpPr>
        <p:spPr>
          <a:xfrm>
            <a:off x="107504" y="332656"/>
            <a:ext cx="7406640" cy="936104"/>
          </a:xfrm>
          <a:prstGeom prst="rect">
            <a:avLst/>
          </a:prstGeom>
        </p:spPr>
        <p:txBody>
          <a:bodyPr/>
          <a:lstStyle/>
          <a:p>
            <a:pPr>
              <a:spcBef>
                <a:spcPct val="0"/>
              </a:spcBef>
            </a:pPr>
            <a:r>
              <a:rPr lang="en-US" altLang="zh-TW" sz="4000" b="1" noProof="0" dirty="0" smtClean="0">
                <a:solidFill>
                  <a:srgbClr val="7030A0"/>
                </a:solidFill>
                <a:latin typeface="SimSun" pitchFamily="2" charset="-122"/>
                <a:ea typeface="SimSun" pitchFamily="2" charset="-122"/>
                <a:cs typeface="Arial" pitchFamily="34" charset="0"/>
              </a:rPr>
              <a:t>3.1</a:t>
            </a:r>
            <a:r>
              <a:rPr lang="en-US" altLang="zh-TW" sz="4000" b="1" noProof="0" dirty="0" smtClean="0">
                <a:solidFill>
                  <a:srgbClr val="7030A0"/>
                </a:solidFill>
                <a:latin typeface="SimSun" pitchFamily="2" charset="-122"/>
                <a:ea typeface="SimSun" pitchFamily="2" charset="-122"/>
              </a:rPr>
              <a:t> </a:t>
            </a:r>
            <a:r>
              <a:rPr lang="zh-TW" altLang="en-US" sz="4000" b="1" noProof="0" dirty="0" smtClean="0">
                <a:solidFill>
                  <a:srgbClr val="7030A0"/>
                </a:solidFill>
                <a:latin typeface="SimSun" pitchFamily="2" charset="-122"/>
                <a:ea typeface="SimSun" pitchFamily="2" charset="-122"/>
              </a:rPr>
              <a:t> </a:t>
            </a:r>
            <a:r>
              <a:rPr lang="zh-TW" altLang="en-US" sz="4000" b="1" kern="100" dirty="0" smtClean="0">
                <a:solidFill>
                  <a:srgbClr val="7030A0"/>
                </a:solidFill>
                <a:latin typeface="SimSun" pitchFamily="2" charset="-122"/>
                <a:ea typeface="SimSun" pitchFamily="2" charset="-122"/>
                <a:cs typeface="Times New Roman"/>
              </a:rPr>
              <a:t>经</a:t>
            </a:r>
            <a:r>
              <a:rPr lang="zh-TW" altLang="en-US" sz="4000" b="1" kern="100" dirty="0" smtClean="0">
                <a:solidFill>
                  <a:srgbClr val="7030A0"/>
                </a:solidFill>
                <a:latin typeface="SimSun" pitchFamily="2" charset="-122"/>
                <a:ea typeface="SimSun" pitchFamily="2" charset="-122"/>
                <a:cs typeface="Times New Roman"/>
              </a:rPr>
              <a:t>济理论</a:t>
            </a:r>
            <a:r>
              <a:rPr lang="zh-TW" altLang="zh-TW" sz="4000" b="1" kern="100" dirty="0" smtClean="0">
                <a:solidFill>
                  <a:srgbClr val="7030A0"/>
                </a:solidFill>
                <a:latin typeface="SimSun" pitchFamily="2" charset="-122"/>
                <a:ea typeface="SimSun" pitchFamily="2" charset="-122"/>
                <a:cs typeface="Times New Roman"/>
              </a:rPr>
              <a:t>的</a:t>
            </a:r>
            <a:r>
              <a:rPr lang="zh-TW" altLang="en-US" sz="4000" b="1" noProof="0" dirty="0" smtClean="0">
                <a:solidFill>
                  <a:srgbClr val="7030A0"/>
                </a:solidFill>
                <a:latin typeface="SimSun" pitchFamily="2" charset="-122"/>
                <a:ea typeface="SimSun" pitchFamily="2" charset="-122"/>
              </a:rPr>
              <a:t>约束条件</a:t>
            </a:r>
            <a:endParaRPr kumimoji="0" lang="zh-TW" altLang="en-US" sz="4000" b="1" i="0" u="none" strike="noStrike" kern="1200" cap="none" spc="0" normalizeH="0" baseline="0" noProof="0" dirty="0">
              <a:ln>
                <a:noFill/>
              </a:ln>
              <a:solidFill>
                <a:srgbClr val="7030A0"/>
              </a:solidFill>
              <a:effectLst>
                <a:outerShdw blurRad="50000" dist="30000" dir="5400000" algn="tl" rotWithShape="0">
                  <a:srgbClr val="000000">
                    <a:alpha val="30000"/>
                  </a:srgbClr>
                </a:outerShdw>
              </a:effectLst>
              <a:uLnTx/>
              <a:uFillTx/>
              <a:latin typeface="SimSun" pitchFamily="2" charset="-122"/>
              <a:ea typeface="SimSun" pitchFamily="2" charset="-122"/>
              <a:cs typeface="+mj-cs"/>
            </a:endParaRPr>
          </a:p>
        </p:txBody>
      </p:sp>
      <p:sp>
        <p:nvSpPr>
          <p:cNvPr id="3" name="副標題 2"/>
          <p:cNvSpPr txBox="1">
            <a:spLocks/>
          </p:cNvSpPr>
          <p:nvPr/>
        </p:nvSpPr>
        <p:spPr>
          <a:xfrm>
            <a:off x="1187624" y="1196752"/>
            <a:ext cx="7704856" cy="5328592"/>
          </a:xfrm>
          <a:prstGeom prst="rect">
            <a:avLst/>
          </a:prstGeom>
        </p:spPr>
        <p:txBody>
          <a:bodyPr/>
          <a:lstStyle/>
          <a:p>
            <a:pPr marL="514350" lvl="0" indent="-514350">
              <a:lnSpc>
                <a:spcPct val="150000"/>
              </a:lnSpc>
              <a:buFont typeface="+mj-lt"/>
              <a:buAutoNum type="arabicPeriod"/>
            </a:pPr>
            <a:r>
              <a:rPr lang="zh-TW" altLang="en-US" sz="2800" dirty="0" smtClean="0">
                <a:latin typeface="SimSun" pitchFamily="2" charset="-122"/>
                <a:ea typeface="SimSun" pitchFamily="2" charset="-122"/>
                <a:cs typeface="Arial" pitchFamily="34" charset="0"/>
              </a:rPr>
              <a:t>预算与分析期间</a:t>
            </a:r>
            <a:r>
              <a:rPr lang="zh-TW" altLang="zh-TW" sz="2800" dirty="0" smtClean="0">
                <a:latin typeface="SimSun" pitchFamily="2" charset="-122"/>
                <a:ea typeface="SimSun" pitchFamily="2" charset="-122"/>
                <a:cs typeface="Arial" pitchFamily="34" charset="0"/>
              </a:rPr>
              <a:t>。</a:t>
            </a:r>
            <a:endParaRPr lang="en-US" altLang="zh-TW" sz="2800" dirty="0" smtClean="0">
              <a:latin typeface="SimSun" pitchFamily="2" charset="-122"/>
              <a:ea typeface="SimSun" pitchFamily="2" charset="-122"/>
              <a:cs typeface="Arial" pitchFamily="34" charset="0"/>
            </a:endParaRP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n-US" altLang="zh-TW" sz="2800" dirty="0" smtClean="0">
                <a:latin typeface="SimSun" pitchFamily="2" charset="-122"/>
                <a:ea typeface="SimSun" pitchFamily="2" charset="-122"/>
                <a:cs typeface="Arial" pitchFamily="34" charset="0"/>
              </a:rPr>
              <a:t>Peter Klein</a:t>
            </a:r>
            <a:r>
              <a:rPr lang="zh-TW" altLang="en-US" sz="2800" dirty="0" smtClean="0">
                <a:latin typeface="SimSun" pitchFamily="2" charset="-122"/>
                <a:ea typeface="SimSun" pitchFamily="2" charset="-122"/>
                <a:cs typeface="Arial" pitchFamily="34" charset="0"/>
              </a:rPr>
              <a:t>：创业家</a:t>
            </a:r>
            <a:r>
              <a:rPr lang="zh-CN" altLang="en-US" sz="2800" dirty="0" smtClean="0">
                <a:latin typeface="SimSun" pitchFamily="2" charset="-122"/>
                <a:ea typeface="SimSun" pitchFamily="2" charset="-122"/>
                <a:cs typeface="Arial" pitchFamily="34" charset="0"/>
              </a:rPr>
              <a:t>拥有的私有资本财</a:t>
            </a:r>
            <a:endParaRPr lang="zh-TW" altLang="zh-TW" sz="2800" dirty="0" smtClean="0">
              <a:latin typeface="SimSun" pitchFamily="2" charset="-122"/>
              <a:ea typeface="SimSun" pitchFamily="2" charset="-122"/>
              <a:cs typeface="Arial" pitchFamily="34" charset="0"/>
            </a:endParaRPr>
          </a:p>
          <a:p>
            <a:pPr marL="514350" lvl="0" indent="-514350">
              <a:lnSpc>
                <a:spcPct val="150000"/>
              </a:lnSpc>
              <a:buFont typeface="+mj-lt"/>
              <a:buAutoNum type="arabicPeriod"/>
            </a:pPr>
            <a:r>
              <a:rPr lang="zh-TW" altLang="en-US" sz="2800" dirty="0" smtClean="0">
                <a:latin typeface="SimSun" pitchFamily="2" charset="-122"/>
                <a:ea typeface="SimSun" pitchFamily="2" charset="-122"/>
                <a:cs typeface="Arial" pitchFamily="34" charset="0"/>
              </a:rPr>
              <a:t>制度与政体。</a:t>
            </a:r>
            <a:endParaRPr lang="zh-TW" altLang="zh-TW" sz="2800" dirty="0" smtClean="0">
              <a:latin typeface="SimSun" pitchFamily="2" charset="-122"/>
              <a:ea typeface="SimSun" pitchFamily="2" charset="-122"/>
              <a:cs typeface="Arial" pitchFamily="34" charset="0"/>
            </a:endParaRPr>
          </a:p>
          <a:p>
            <a:pPr marL="514350" lvl="0" indent="-514350">
              <a:lnSpc>
                <a:spcPct val="150000"/>
              </a:lnSpc>
              <a:buFont typeface="+mj-lt"/>
              <a:buAutoNum type="arabicPeriod"/>
            </a:pPr>
            <a:r>
              <a:rPr lang="en-US" altLang="zh-TW" sz="2800" dirty="0" smtClean="0">
                <a:latin typeface="SimSun" pitchFamily="2" charset="-122"/>
                <a:ea typeface="SimSun" pitchFamily="2" charset="-122"/>
                <a:cs typeface="Arial" pitchFamily="34" charset="0"/>
              </a:rPr>
              <a:t>Hayek</a:t>
            </a:r>
            <a:r>
              <a:rPr lang="zh-CN" altLang="en-US" sz="2800" dirty="0" smtClean="0">
                <a:latin typeface="SimSun" pitchFamily="2" charset="-122"/>
                <a:ea typeface="SimSun" pitchFamily="2" charset="-122"/>
                <a:cs typeface="Arial" pitchFamily="34" charset="0"/>
              </a:rPr>
              <a:t>：个人知识。</a:t>
            </a:r>
            <a:endParaRPr lang="zh-TW" altLang="zh-TW" sz="2800" dirty="0" smtClean="0">
              <a:latin typeface="SimSun" pitchFamily="2" charset="-122"/>
              <a:ea typeface="SimSun" pitchFamily="2" charset="-122"/>
              <a:cs typeface="Arial" pitchFamily="34" charset="0"/>
            </a:endParaRPr>
          </a:p>
          <a:p>
            <a:pPr marL="514350" lvl="0" indent="-514350">
              <a:lnSpc>
                <a:spcPct val="150000"/>
              </a:lnSpc>
              <a:buFont typeface="+mj-lt"/>
              <a:buAutoNum type="arabicPeriod"/>
            </a:pPr>
            <a:r>
              <a:rPr lang="zh-TW" altLang="en-US" sz="2800" dirty="0" smtClean="0">
                <a:latin typeface="SimSun" pitchFamily="2" charset="-122"/>
                <a:ea typeface="SimSun" pitchFamily="2" charset="-122"/>
                <a:cs typeface="Arial" pitchFamily="34" charset="0"/>
              </a:rPr>
              <a:t>创业家的</a:t>
            </a:r>
            <a:r>
              <a:rPr lang="zh-CN" altLang="en-US" sz="2800" dirty="0" smtClean="0">
                <a:latin typeface="SimSun" pitchFamily="2" charset="-122"/>
                <a:ea typeface="SimSun" pitchFamily="2" charset="-122"/>
                <a:cs typeface="Arial" pitchFamily="34" charset="0"/>
              </a:rPr>
              <a:t>视野：心有多大，世界就有多大。</a:t>
            </a:r>
            <a:endParaRPr lang="zh-TW" altLang="zh-TW" sz="2800" dirty="0" smtClean="0">
              <a:latin typeface="SimSun" pitchFamily="2" charset="-122"/>
              <a:ea typeface="SimSun" pitchFamily="2" charset="-122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/>
          </p:cNvSpPr>
          <p:nvPr/>
        </p:nvSpPr>
        <p:spPr>
          <a:xfrm>
            <a:off x="107504" y="260648"/>
            <a:ext cx="7478648" cy="936104"/>
          </a:xfrm>
          <a:prstGeom prst="rect">
            <a:avLst/>
          </a:prstGeom>
        </p:spPr>
        <p:txBody>
          <a:bodyPr/>
          <a:lstStyle/>
          <a:p>
            <a:pPr>
              <a:spcBef>
                <a:spcPct val="0"/>
              </a:spcBef>
            </a:pPr>
            <a:r>
              <a:rPr lang="en-US" altLang="zh-TW" sz="4000" b="1" kern="100" dirty="0" smtClean="0">
                <a:solidFill>
                  <a:srgbClr val="7030A0"/>
                </a:solidFill>
                <a:latin typeface="SimSun" pitchFamily="2" charset="-122"/>
                <a:ea typeface="SimSun" pitchFamily="2" charset="-122"/>
                <a:cs typeface="Times New Roman"/>
              </a:rPr>
              <a:t>3.2 </a:t>
            </a:r>
            <a:r>
              <a:rPr lang="zh-CN" altLang="en-US" sz="4000" b="1" kern="100" dirty="0" smtClean="0">
                <a:solidFill>
                  <a:srgbClr val="7030A0"/>
                </a:solidFill>
                <a:latin typeface="SimSun" pitchFamily="2" charset="-122"/>
                <a:ea typeface="SimSun" pitchFamily="2" charset="-122"/>
                <a:cs typeface="Times New Roman"/>
              </a:rPr>
              <a:t>不同经济理论的约束条件</a:t>
            </a:r>
            <a:endParaRPr lang="zh-TW" altLang="zh-TW" sz="4000" b="1" kern="100" dirty="0" smtClean="0">
              <a:solidFill>
                <a:srgbClr val="7030A0"/>
              </a:solidFill>
              <a:latin typeface="SimSun" pitchFamily="2" charset="-122"/>
              <a:ea typeface="SimSun" pitchFamily="2" charset="-122"/>
              <a:cs typeface="Times New Roman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4000" b="1" i="0" u="none" strike="noStrike" kern="1200" cap="none" spc="0" normalizeH="0" baseline="0" noProof="0" dirty="0">
              <a:ln>
                <a:noFill/>
              </a:ln>
              <a:solidFill>
                <a:srgbClr val="7030A0"/>
              </a:solidFill>
              <a:effectLst>
                <a:outerShdw blurRad="50000" dist="30000" dir="5400000" algn="tl" rotWithShape="0">
                  <a:srgbClr val="000000">
                    <a:alpha val="30000"/>
                  </a:srgbClr>
                </a:outerShdw>
              </a:effectLst>
              <a:uLnTx/>
              <a:uFillTx/>
              <a:latin typeface="SimSun" pitchFamily="2" charset="-122"/>
              <a:ea typeface="SimSun" pitchFamily="2" charset="-122"/>
              <a:cs typeface="+mj-cs"/>
            </a:endParaRPr>
          </a:p>
        </p:txBody>
      </p:sp>
      <p:graphicFrame>
        <p:nvGraphicFramePr>
          <p:cNvPr id="4" name="表格 3"/>
          <p:cNvGraphicFramePr>
            <a:graphicFrameLocks noGrp="1"/>
          </p:cNvGraphicFramePr>
          <p:nvPr/>
        </p:nvGraphicFramePr>
        <p:xfrm>
          <a:off x="971601" y="1700807"/>
          <a:ext cx="7992887" cy="4154481"/>
        </p:xfrm>
        <a:graphic>
          <a:graphicData uri="http://schemas.openxmlformats.org/drawingml/2006/table">
            <a:tbl>
              <a:tblPr/>
              <a:tblGrid>
                <a:gridCol w="1296143"/>
                <a:gridCol w="1584176"/>
                <a:gridCol w="1440160"/>
                <a:gridCol w="1829776"/>
                <a:gridCol w="1842632"/>
              </a:tblGrid>
              <a:tr h="43658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2400" kern="100" dirty="0">
                        <a:latin typeface="SimSun" pitchFamily="2" charset="-122"/>
                        <a:ea typeface="SimSun" pitchFamily="2" charset="-122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2400" b="1" kern="100" smtClean="0">
                          <a:solidFill>
                            <a:srgbClr val="C00000"/>
                          </a:solidFill>
                          <a:latin typeface="SimSun" pitchFamily="2" charset="-122"/>
                          <a:ea typeface="SimSun" pitchFamily="2" charset="-122"/>
                          <a:cs typeface="Times New Roman"/>
                        </a:rPr>
                        <a:t>目标</a:t>
                      </a:r>
                      <a:endParaRPr lang="zh-TW" sz="2400" b="1" kern="100" dirty="0">
                        <a:solidFill>
                          <a:srgbClr val="C00000"/>
                        </a:solidFill>
                        <a:latin typeface="SimSun" pitchFamily="2" charset="-122"/>
                        <a:ea typeface="SimSun" pitchFamily="2" charset="-122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2400" b="1" kern="100" smtClean="0">
                          <a:solidFill>
                            <a:srgbClr val="C00000"/>
                          </a:solidFill>
                          <a:latin typeface="SimSun" pitchFamily="2" charset="-122"/>
                          <a:ea typeface="SimSun" pitchFamily="2" charset="-122"/>
                          <a:cs typeface="Times New Roman"/>
                        </a:rPr>
                        <a:t>给定参数</a:t>
                      </a:r>
                      <a:endParaRPr lang="zh-TW" sz="2400" b="1" kern="100" dirty="0">
                        <a:solidFill>
                          <a:srgbClr val="C00000"/>
                        </a:solidFill>
                        <a:latin typeface="SimSun" pitchFamily="2" charset="-122"/>
                        <a:ea typeface="SimSun" pitchFamily="2" charset="-122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2400" b="1" kern="100" smtClean="0">
                          <a:solidFill>
                            <a:srgbClr val="C00000"/>
                          </a:solidFill>
                          <a:latin typeface="SimSun" pitchFamily="2" charset="-122"/>
                          <a:ea typeface="SimSun" pitchFamily="2" charset="-122"/>
                          <a:cs typeface="Times New Roman"/>
                        </a:rPr>
                        <a:t>选择变数</a:t>
                      </a:r>
                      <a:endParaRPr lang="zh-TW" sz="2400" b="1" kern="100" dirty="0">
                        <a:solidFill>
                          <a:srgbClr val="C00000"/>
                        </a:solidFill>
                        <a:latin typeface="SimSun" pitchFamily="2" charset="-122"/>
                        <a:ea typeface="SimSun" pitchFamily="2" charset="-122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2400" b="1" kern="100" dirty="0" smtClean="0">
                          <a:solidFill>
                            <a:srgbClr val="C00000"/>
                          </a:solidFill>
                          <a:latin typeface="SimSun" pitchFamily="2" charset="-122"/>
                          <a:ea typeface="SimSun" pitchFamily="2" charset="-122"/>
                          <a:cs typeface="Times New Roman"/>
                        </a:rPr>
                        <a:t>解方</a:t>
                      </a:r>
                      <a:endParaRPr lang="zh-TW" sz="2400" b="1" kern="100" dirty="0">
                        <a:solidFill>
                          <a:srgbClr val="C00000"/>
                        </a:solidFill>
                        <a:latin typeface="SimSun" pitchFamily="2" charset="-122"/>
                        <a:ea typeface="SimSun" pitchFamily="2" charset="-122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547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2000" b="1" kern="10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SimSun" pitchFamily="2" charset="-122"/>
                          <a:ea typeface="SimSun" pitchFamily="2" charset="-122"/>
                          <a:cs typeface="Times New Roman"/>
                        </a:rPr>
                        <a:t>短期</a:t>
                      </a:r>
                      <a:endParaRPr lang="en-US" altLang="zh-TW" sz="2000" b="1" kern="100" dirty="0" smtClean="0">
                        <a:solidFill>
                          <a:schemeClr val="accent5">
                            <a:lumMod val="50000"/>
                          </a:schemeClr>
                        </a:solidFill>
                        <a:latin typeface="SimSun" pitchFamily="2" charset="-122"/>
                        <a:ea typeface="SimSun" pitchFamily="2" charset="-122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2000" b="1" kern="10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SimSun" pitchFamily="2" charset="-122"/>
                          <a:ea typeface="SimSun" pitchFamily="2" charset="-122"/>
                          <a:cs typeface="Times New Roman"/>
                        </a:rPr>
                        <a:t>经济分析</a:t>
                      </a:r>
                      <a:endParaRPr lang="zh-TW" sz="2000" b="1" kern="100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SimSun" pitchFamily="2" charset="-122"/>
                        <a:ea typeface="SimSun" pitchFamily="2" charset="-122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2400" kern="100" smtClean="0">
                          <a:latin typeface="SimSun" pitchFamily="2" charset="-122"/>
                          <a:ea typeface="SimSun" pitchFamily="2" charset="-122"/>
                          <a:cs typeface="Times New Roman"/>
                        </a:rPr>
                        <a:t>产出</a:t>
                      </a:r>
                      <a:endParaRPr lang="zh-TW" sz="2400" kern="100" dirty="0">
                        <a:latin typeface="SimSun" pitchFamily="2" charset="-122"/>
                        <a:ea typeface="SimSun" pitchFamily="2" charset="-122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2400" kern="100" smtClean="0">
                          <a:latin typeface="SimSun" pitchFamily="2" charset="-122"/>
                          <a:ea typeface="SimSun" pitchFamily="2" charset="-122"/>
                          <a:cs typeface="Times New Roman"/>
                        </a:rPr>
                        <a:t>资本存量</a:t>
                      </a:r>
                      <a:endParaRPr lang="zh-TW" sz="2400" kern="100">
                        <a:latin typeface="SimSun" pitchFamily="2" charset="-122"/>
                        <a:ea typeface="SimSun" pitchFamily="2" charset="-122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2400" kern="100" smtClean="0">
                          <a:latin typeface="SimSun" pitchFamily="2" charset="-122"/>
                          <a:ea typeface="SimSun" pitchFamily="2" charset="-122"/>
                          <a:cs typeface="Times New Roman"/>
                        </a:rPr>
                        <a:t>劳动力</a:t>
                      </a:r>
                      <a:endParaRPr lang="zh-TW" sz="2400" kern="100">
                        <a:latin typeface="SimSun" pitchFamily="2" charset="-122"/>
                        <a:ea typeface="SimSun" pitchFamily="2" charset="-122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2400" kern="100" smtClean="0">
                          <a:latin typeface="SimSun" pitchFamily="2" charset="-122"/>
                          <a:ea typeface="SimSun" pitchFamily="2" charset="-122"/>
                          <a:cs typeface="Times New Roman"/>
                        </a:rPr>
                        <a:t>内部均衡解</a:t>
                      </a:r>
                      <a:endParaRPr lang="zh-TW" sz="2400" kern="100">
                        <a:latin typeface="SimSun" pitchFamily="2" charset="-122"/>
                        <a:ea typeface="SimSun" pitchFamily="2" charset="-122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9767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2000" b="1" kern="10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SimSun" pitchFamily="2" charset="-122"/>
                          <a:ea typeface="SimSun" pitchFamily="2" charset="-122"/>
                          <a:cs typeface="Times New Roman"/>
                        </a:rPr>
                        <a:t>长期</a:t>
                      </a:r>
                      <a:endParaRPr lang="en-US" altLang="zh-TW" sz="2000" b="1" kern="100" dirty="0" smtClean="0">
                        <a:solidFill>
                          <a:schemeClr val="accent5">
                            <a:lumMod val="50000"/>
                          </a:schemeClr>
                        </a:solidFill>
                        <a:latin typeface="SimSun" pitchFamily="2" charset="-122"/>
                        <a:ea typeface="SimSun" pitchFamily="2" charset="-122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2000" b="1" kern="10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SimSun" pitchFamily="2" charset="-122"/>
                          <a:ea typeface="SimSun" pitchFamily="2" charset="-122"/>
                          <a:cs typeface="Times New Roman"/>
                        </a:rPr>
                        <a:t>经济分析</a:t>
                      </a:r>
                      <a:endParaRPr lang="zh-TW" sz="2000" b="1" kern="100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SimSun" pitchFamily="2" charset="-122"/>
                        <a:ea typeface="SimSun" pitchFamily="2" charset="-122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2400" kern="100" smtClean="0">
                          <a:latin typeface="SimSun" pitchFamily="2" charset="-122"/>
                          <a:ea typeface="SimSun" pitchFamily="2" charset="-122"/>
                          <a:cs typeface="Times New Roman"/>
                        </a:rPr>
                        <a:t>产出</a:t>
                      </a:r>
                      <a:endParaRPr lang="zh-TW" sz="2400" kern="100" dirty="0">
                        <a:latin typeface="SimSun" pitchFamily="2" charset="-122"/>
                        <a:ea typeface="SimSun" pitchFamily="2" charset="-122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2400" kern="100" dirty="0">
                          <a:latin typeface="SimSun" pitchFamily="2" charset="-122"/>
                          <a:ea typeface="SimSun" pitchFamily="2" charset="-122"/>
                          <a:cs typeface="Times New Roman"/>
                        </a:rPr>
                        <a:t>政策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2400" kern="100" smtClean="0">
                          <a:latin typeface="SimSun" pitchFamily="2" charset="-122"/>
                          <a:ea typeface="SimSun" pitchFamily="2" charset="-122"/>
                          <a:cs typeface="Times New Roman"/>
                        </a:rPr>
                        <a:t>投资、资本</a:t>
                      </a:r>
                      <a:endParaRPr lang="zh-TW" sz="2400" kern="100" dirty="0">
                        <a:latin typeface="SimSun" pitchFamily="2" charset="-122"/>
                        <a:ea typeface="SimSun" pitchFamily="2" charset="-122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2400" kern="100" smtClean="0">
                          <a:latin typeface="SimSun" pitchFamily="2" charset="-122"/>
                          <a:ea typeface="SimSun" pitchFamily="2" charset="-122"/>
                          <a:cs typeface="Times New Roman"/>
                        </a:rPr>
                        <a:t>内部均衡解</a:t>
                      </a:r>
                      <a:endParaRPr lang="zh-TW" sz="2400" kern="100">
                        <a:latin typeface="SimSun" pitchFamily="2" charset="-122"/>
                        <a:ea typeface="SimSun" pitchFamily="2" charset="-122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6786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2000" b="1" kern="10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SimSun" pitchFamily="2" charset="-122"/>
                          <a:ea typeface="SimSun" pitchFamily="2" charset="-122"/>
                          <a:cs typeface="Times New Roman"/>
                        </a:rPr>
                        <a:t>福利</a:t>
                      </a:r>
                      <a:endParaRPr lang="en-US" altLang="zh-TW" sz="2000" b="1" kern="100" dirty="0" smtClean="0">
                        <a:solidFill>
                          <a:schemeClr val="accent5">
                            <a:lumMod val="50000"/>
                          </a:schemeClr>
                        </a:solidFill>
                        <a:latin typeface="SimSun" pitchFamily="2" charset="-122"/>
                        <a:ea typeface="SimSun" pitchFamily="2" charset="-122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2000" b="1" kern="10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SimSun" pitchFamily="2" charset="-122"/>
                          <a:ea typeface="SimSun" pitchFamily="2" charset="-122"/>
                          <a:cs typeface="Times New Roman"/>
                        </a:rPr>
                        <a:t>经济学</a:t>
                      </a:r>
                      <a:endParaRPr lang="zh-TW" sz="2000" b="1" kern="100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SimSun" pitchFamily="2" charset="-122"/>
                        <a:ea typeface="SimSun" pitchFamily="2" charset="-122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2400" kern="100" smtClean="0">
                          <a:latin typeface="SimSun" pitchFamily="2" charset="-122"/>
                          <a:ea typeface="SimSun" pitchFamily="2" charset="-122"/>
                          <a:cs typeface="Times New Roman"/>
                        </a:rPr>
                        <a:t>社会福利</a:t>
                      </a:r>
                      <a:endParaRPr lang="zh-TW" sz="2400" kern="100">
                        <a:latin typeface="SimSun" pitchFamily="2" charset="-122"/>
                        <a:ea typeface="SimSun" pitchFamily="2" charset="-122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2400" kern="100" dirty="0">
                          <a:latin typeface="SimSun" pitchFamily="2" charset="-122"/>
                          <a:ea typeface="SimSun" pitchFamily="2" charset="-122"/>
                          <a:cs typeface="Times New Roman"/>
                        </a:rPr>
                        <a:t>制度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2400" kern="100" dirty="0">
                          <a:latin typeface="SimSun" pitchFamily="2" charset="-122"/>
                          <a:ea typeface="SimSun" pitchFamily="2" charset="-122"/>
                          <a:cs typeface="Times New Roman"/>
                        </a:rPr>
                        <a:t>政策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2400" kern="100" smtClean="0">
                          <a:latin typeface="SimSun" pitchFamily="2" charset="-122"/>
                          <a:ea typeface="SimSun" pitchFamily="2" charset="-122"/>
                          <a:cs typeface="Times New Roman"/>
                        </a:rPr>
                        <a:t>内部均衡解</a:t>
                      </a:r>
                      <a:endParaRPr lang="zh-TW" sz="2400" kern="100">
                        <a:latin typeface="SimSun" pitchFamily="2" charset="-122"/>
                        <a:ea typeface="SimSun" pitchFamily="2" charset="-122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6786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2000" b="1" kern="10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SimSun" pitchFamily="2" charset="-122"/>
                          <a:ea typeface="SimSun" pitchFamily="2" charset="-122"/>
                          <a:cs typeface="Times New Roman"/>
                        </a:rPr>
                        <a:t>超边际</a:t>
                      </a:r>
                      <a:endParaRPr lang="en-US" altLang="zh-TW" sz="2000" b="1" kern="100" dirty="0" smtClean="0">
                        <a:solidFill>
                          <a:schemeClr val="accent5">
                            <a:lumMod val="50000"/>
                          </a:schemeClr>
                        </a:solidFill>
                        <a:latin typeface="SimSun" pitchFamily="2" charset="-122"/>
                        <a:ea typeface="SimSun" pitchFamily="2" charset="-122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2000" b="1" kern="10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SimSun" pitchFamily="2" charset="-122"/>
                          <a:ea typeface="SimSun" pitchFamily="2" charset="-122"/>
                          <a:cs typeface="Times New Roman"/>
                        </a:rPr>
                        <a:t>经济学</a:t>
                      </a:r>
                      <a:endParaRPr lang="zh-TW" sz="2000" b="1" kern="100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SimSun" pitchFamily="2" charset="-122"/>
                        <a:ea typeface="SimSun" pitchFamily="2" charset="-122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2400" kern="100" dirty="0">
                          <a:latin typeface="SimSun" pitchFamily="2" charset="-122"/>
                          <a:ea typeface="SimSun" pitchFamily="2" charset="-122"/>
                          <a:cs typeface="Times New Roman"/>
                        </a:rPr>
                        <a:t>？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2400" kern="100" smtClean="0">
                          <a:latin typeface="SimSun" pitchFamily="2" charset="-122"/>
                          <a:ea typeface="SimSun" pitchFamily="2" charset="-122"/>
                          <a:cs typeface="Times New Roman"/>
                        </a:rPr>
                        <a:t>政治体制</a:t>
                      </a:r>
                      <a:endParaRPr lang="zh-TW" sz="2400" kern="100" dirty="0">
                        <a:latin typeface="SimSun" pitchFamily="2" charset="-122"/>
                        <a:ea typeface="SimSun" pitchFamily="2" charset="-122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2400" kern="100" dirty="0">
                          <a:latin typeface="SimSun" pitchFamily="2" charset="-122"/>
                          <a:ea typeface="SimSun" pitchFamily="2" charset="-122"/>
                          <a:cs typeface="Times New Roman"/>
                        </a:rPr>
                        <a:t>制度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2400" kern="100" dirty="0" smtClean="0">
                          <a:latin typeface="SimSun" pitchFamily="2" charset="-122"/>
                          <a:ea typeface="SimSun" pitchFamily="2" charset="-122"/>
                          <a:cs typeface="Times New Roman"/>
                        </a:rPr>
                        <a:t>角解</a:t>
                      </a:r>
                      <a:endParaRPr lang="zh-TW" sz="2400" kern="100" dirty="0">
                        <a:latin typeface="SimSun" pitchFamily="2" charset="-122"/>
                        <a:ea typeface="SimSun" pitchFamily="2" charset="-122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6989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2000" b="1" kern="100" dirty="0">
                          <a:solidFill>
                            <a:srgbClr val="C00000"/>
                          </a:solidFill>
                          <a:latin typeface="SimSun" pitchFamily="2" charset="-122"/>
                          <a:ea typeface="SimSun" pitchFamily="2" charset="-122"/>
                          <a:cs typeface="Times New Roman"/>
                        </a:rPr>
                        <a:t>布坎</a:t>
                      </a:r>
                      <a:r>
                        <a:rPr lang="zh-TW" sz="2000" b="1" kern="100" dirty="0" smtClean="0">
                          <a:solidFill>
                            <a:srgbClr val="C00000"/>
                          </a:solidFill>
                          <a:latin typeface="SimSun" pitchFamily="2" charset="-122"/>
                          <a:ea typeface="SimSun" pitchFamily="2" charset="-122"/>
                          <a:cs typeface="Times New Roman"/>
                        </a:rPr>
                        <a:t>南</a:t>
                      </a:r>
                      <a:endParaRPr lang="en-US" altLang="zh-TW" sz="2000" b="1" kern="100" dirty="0" smtClean="0">
                        <a:solidFill>
                          <a:srgbClr val="C00000"/>
                        </a:solidFill>
                        <a:latin typeface="SimSun" pitchFamily="2" charset="-122"/>
                        <a:ea typeface="SimSun" pitchFamily="2" charset="-122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2000" b="1" kern="100" smtClean="0">
                          <a:solidFill>
                            <a:srgbClr val="C00000"/>
                          </a:solidFill>
                          <a:latin typeface="SimSun" pitchFamily="2" charset="-122"/>
                          <a:ea typeface="SimSun" pitchFamily="2" charset="-122"/>
                          <a:cs typeface="Times New Roman"/>
                        </a:rPr>
                        <a:t>经济学</a:t>
                      </a:r>
                      <a:endParaRPr lang="zh-TW" sz="2000" b="1" kern="100" dirty="0">
                        <a:solidFill>
                          <a:srgbClr val="C00000"/>
                        </a:solidFill>
                        <a:latin typeface="SimSun" pitchFamily="2" charset="-122"/>
                        <a:ea typeface="SimSun" pitchFamily="2" charset="-122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2400" kern="100" dirty="0">
                          <a:solidFill>
                            <a:srgbClr val="C00000"/>
                          </a:solidFill>
                          <a:latin typeface="SimSun" pitchFamily="2" charset="-122"/>
                          <a:ea typeface="SimSun" pitchFamily="2" charset="-122"/>
                          <a:cs typeface="Times New Roman"/>
                        </a:rPr>
                        <a:t>更大交易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2400" kern="100" smtClean="0">
                          <a:solidFill>
                            <a:srgbClr val="C00000"/>
                          </a:solidFill>
                          <a:latin typeface="SimSun" pitchFamily="2" charset="-122"/>
                          <a:ea typeface="SimSun" pitchFamily="2" charset="-122"/>
                          <a:cs typeface="Times New Roman"/>
                        </a:rPr>
                        <a:t>人的属性</a:t>
                      </a:r>
                      <a:endParaRPr lang="zh-TW" sz="2400" kern="100" dirty="0">
                        <a:solidFill>
                          <a:srgbClr val="C00000"/>
                        </a:solidFill>
                        <a:latin typeface="SimSun" pitchFamily="2" charset="-122"/>
                        <a:ea typeface="SimSun" pitchFamily="2" charset="-122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2400" kern="100" smtClean="0">
                          <a:solidFill>
                            <a:srgbClr val="C00000"/>
                          </a:solidFill>
                          <a:latin typeface="SimSun" pitchFamily="2" charset="-122"/>
                          <a:ea typeface="SimSun" pitchFamily="2" charset="-122"/>
                          <a:cs typeface="Times New Roman"/>
                        </a:rPr>
                        <a:t>政治体制</a:t>
                      </a:r>
                      <a:endParaRPr lang="zh-TW" sz="2400" kern="100" dirty="0">
                        <a:solidFill>
                          <a:srgbClr val="C00000"/>
                        </a:solidFill>
                        <a:latin typeface="SimSun" pitchFamily="2" charset="-122"/>
                        <a:ea typeface="SimSun" pitchFamily="2" charset="-122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2400" kern="100" smtClean="0">
                          <a:solidFill>
                            <a:srgbClr val="C00000"/>
                          </a:solidFill>
                          <a:latin typeface="SimSun" pitchFamily="2" charset="-122"/>
                          <a:ea typeface="SimSun" pitchFamily="2" charset="-122"/>
                          <a:cs typeface="Times New Roman"/>
                        </a:rPr>
                        <a:t>共识解</a:t>
                      </a:r>
                      <a:endParaRPr lang="zh-TW" sz="2400" kern="100" dirty="0">
                        <a:solidFill>
                          <a:srgbClr val="C00000"/>
                        </a:solidFill>
                        <a:latin typeface="SimSun" pitchFamily="2" charset="-122"/>
                        <a:ea typeface="SimSun" pitchFamily="2" charset="-122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9071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2000" b="1" kern="100" smtClean="0">
                          <a:solidFill>
                            <a:srgbClr val="C00000"/>
                          </a:solidFill>
                          <a:latin typeface="SimSun" pitchFamily="2" charset="-122"/>
                          <a:ea typeface="SimSun" pitchFamily="2" charset="-122"/>
                          <a:cs typeface="Times New Roman"/>
                        </a:rPr>
                        <a:t>奥派</a:t>
                      </a:r>
                      <a:endParaRPr lang="en-US" altLang="zh-TW" sz="2000" b="1" kern="100" dirty="0" smtClean="0">
                        <a:solidFill>
                          <a:srgbClr val="C00000"/>
                        </a:solidFill>
                        <a:latin typeface="SimSun" pitchFamily="2" charset="-122"/>
                        <a:ea typeface="SimSun" pitchFamily="2" charset="-122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2000" b="1" kern="100" smtClean="0">
                          <a:solidFill>
                            <a:srgbClr val="C00000"/>
                          </a:solidFill>
                          <a:latin typeface="SimSun" pitchFamily="2" charset="-122"/>
                          <a:ea typeface="SimSun" pitchFamily="2" charset="-122"/>
                          <a:cs typeface="Times New Roman"/>
                        </a:rPr>
                        <a:t>经济学</a:t>
                      </a:r>
                      <a:endParaRPr lang="zh-TW" sz="2000" b="1" kern="100" dirty="0">
                        <a:solidFill>
                          <a:srgbClr val="C00000"/>
                        </a:solidFill>
                        <a:latin typeface="SimSun" pitchFamily="2" charset="-122"/>
                        <a:ea typeface="SimSun" pitchFamily="2" charset="-122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2400" kern="100" smtClean="0">
                          <a:solidFill>
                            <a:srgbClr val="C00000"/>
                          </a:solidFill>
                          <a:latin typeface="SimSun" pitchFamily="2" charset="-122"/>
                          <a:ea typeface="SimSun" pitchFamily="2" charset="-122"/>
                          <a:cs typeface="Times New Roman"/>
                        </a:rPr>
                        <a:t>进步</a:t>
                      </a:r>
                      <a:endParaRPr lang="zh-TW" sz="2400" kern="100" dirty="0">
                        <a:solidFill>
                          <a:srgbClr val="C00000"/>
                        </a:solidFill>
                        <a:latin typeface="SimSun" pitchFamily="2" charset="-122"/>
                        <a:ea typeface="SimSun" pitchFamily="2" charset="-122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2400" kern="100" smtClean="0">
                          <a:solidFill>
                            <a:srgbClr val="C00000"/>
                          </a:solidFill>
                          <a:latin typeface="SimSun" pitchFamily="2" charset="-122"/>
                          <a:ea typeface="SimSun" pitchFamily="2" charset="-122"/>
                          <a:cs typeface="Times New Roman"/>
                        </a:rPr>
                        <a:t>人的属性</a:t>
                      </a:r>
                      <a:endParaRPr lang="zh-TW" sz="2400" kern="100" dirty="0">
                        <a:solidFill>
                          <a:srgbClr val="C00000"/>
                        </a:solidFill>
                        <a:latin typeface="SimSun" pitchFamily="2" charset="-122"/>
                        <a:ea typeface="SimSun" pitchFamily="2" charset="-122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2400" kern="100" smtClean="0">
                          <a:solidFill>
                            <a:srgbClr val="C00000"/>
                          </a:solidFill>
                          <a:latin typeface="SimSun" pitchFamily="2" charset="-122"/>
                          <a:ea typeface="SimSun" pitchFamily="2" charset="-122"/>
                          <a:cs typeface="Times New Roman"/>
                        </a:rPr>
                        <a:t>政治体制</a:t>
                      </a:r>
                      <a:endParaRPr lang="zh-TW" sz="2400" kern="100" dirty="0">
                        <a:solidFill>
                          <a:srgbClr val="C00000"/>
                        </a:solidFill>
                        <a:latin typeface="SimSun" pitchFamily="2" charset="-122"/>
                        <a:ea typeface="SimSun" pitchFamily="2" charset="-122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2400" kern="100" dirty="0" smtClean="0">
                          <a:solidFill>
                            <a:srgbClr val="C00000"/>
                          </a:solidFill>
                          <a:latin typeface="SimSun" pitchFamily="2" charset="-122"/>
                          <a:ea typeface="SimSun" pitchFamily="2" charset="-122"/>
                          <a:cs typeface="Times New Roman"/>
                        </a:rPr>
                        <a:t>反对？</a:t>
                      </a:r>
                      <a:endParaRPr lang="zh-TW" sz="2400" kern="100" dirty="0">
                        <a:solidFill>
                          <a:srgbClr val="C00000"/>
                        </a:solidFill>
                        <a:latin typeface="SimSun" pitchFamily="2" charset="-122"/>
                        <a:ea typeface="SimSun" pitchFamily="2" charset="-122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/>
          </p:cNvSpPr>
          <p:nvPr/>
        </p:nvSpPr>
        <p:spPr>
          <a:xfrm>
            <a:off x="0" y="260648"/>
            <a:ext cx="9144000" cy="1152128"/>
          </a:xfrm>
          <a:prstGeom prst="rect">
            <a:avLst/>
          </a:prstGeom>
        </p:spPr>
        <p:txBody>
          <a:bodyPr/>
          <a:lstStyle/>
          <a:p>
            <a:pPr>
              <a:spcBef>
                <a:spcPct val="0"/>
              </a:spcBef>
            </a:pPr>
            <a:r>
              <a:rPr lang="en-US" altLang="zh-TW" sz="4000" b="1" dirty="0" smtClean="0">
                <a:solidFill>
                  <a:srgbClr val="7030A0"/>
                </a:solidFill>
                <a:latin typeface="SimSun" pitchFamily="2" charset="-122"/>
                <a:ea typeface="SimSun" pitchFamily="2" charset="-122"/>
                <a:cs typeface="Arial" pitchFamily="34" charset="0"/>
              </a:rPr>
              <a:t>3.3</a:t>
            </a:r>
            <a:r>
              <a:rPr lang="en-US" altLang="zh-TW" sz="4000" b="1" dirty="0" smtClean="0">
                <a:solidFill>
                  <a:srgbClr val="7030A0"/>
                </a:solidFill>
                <a:latin typeface="SimSun" pitchFamily="2" charset="-122"/>
                <a:ea typeface="SimSun" pitchFamily="2" charset="-122"/>
              </a:rPr>
              <a:t>  </a:t>
            </a:r>
            <a:r>
              <a:rPr lang="zh-TW" altLang="en-US" sz="4000" b="1" dirty="0" smtClean="0">
                <a:solidFill>
                  <a:srgbClr val="7030A0"/>
                </a:solidFill>
                <a:latin typeface="SimSun" pitchFamily="2" charset="-122"/>
                <a:ea typeface="SimSun" pitchFamily="2" charset="-122"/>
              </a:rPr>
              <a:t>奥派经济学</a:t>
            </a:r>
            <a:r>
              <a:rPr lang="zh-TW" altLang="zh-TW" sz="4000" b="1" dirty="0" smtClean="0">
                <a:solidFill>
                  <a:srgbClr val="7030A0"/>
                </a:solidFill>
                <a:latin typeface="SimSun" pitchFamily="2" charset="-122"/>
                <a:ea typeface="SimSun" pitchFamily="2" charset="-122"/>
              </a:rPr>
              <a:t>的</a:t>
            </a:r>
            <a:r>
              <a:rPr lang="zh-TW" altLang="en-US" sz="4000" b="1" dirty="0" smtClean="0">
                <a:solidFill>
                  <a:srgbClr val="7030A0"/>
                </a:solidFill>
                <a:latin typeface="SimSun" pitchFamily="2" charset="-122"/>
                <a:ea typeface="SimSun" pitchFamily="2" charset="-122"/>
              </a:rPr>
              <a:t>模型化结构</a:t>
            </a:r>
            <a:endParaRPr lang="zh-TW" altLang="zh-TW" sz="4000" b="1" dirty="0" smtClean="0">
              <a:solidFill>
                <a:srgbClr val="7030A0"/>
              </a:solidFill>
              <a:latin typeface="SimSun" pitchFamily="2" charset="-122"/>
              <a:ea typeface="SimSun" pitchFamily="2" charset="-122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4000" b="1" i="0" u="none" strike="noStrike" kern="1200" cap="none" spc="0" normalizeH="0" baseline="0" noProof="0" dirty="0">
              <a:ln>
                <a:noFill/>
              </a:ln>
              <a:solidFill>
                <a:srgbClr val="7030A0"/>
              </a:solidFill>
              <a:effectLst>
                <a:outerShdw blurRad="50000" dist="30000" dir="5400000" algn="tl" rotWithShape="0">
                  <a:srgbClr val="000000">
                    <a:alpha val="30000"/>
                  </a:srgbClr>
                </a:outerShdw>
              </a:effectLst>
              <a:uLnTx/>
              <a:uFillTx/>
              <a:latin typeface="SimSun" pitchFamily="2" charset="-122"/>
              <a:ea typeface="SimSun" pitchFamily="2" charset="-122"/>
              <a:cs typeface="+mj-cs"/>
            </a:endParaRPr>
          </a:p>
        </p:txBody>
      </p:sp>
      <p:sp>
        <p:nvSpPr>
          <p:cNvPr id="3" name="副標題 2"/>
          <p:cNvSpPr txBox="1">
            <a:spLocks/>
          </p:cNvSpPr>
          <p:nvPr/>
        </p:nvSpPr>
        <p:spPr>
          <a:xfrm>
            <a:off x="1115616" y="1340768"/>
            <a:ext cx="7488832" cy="4752528"/>
          </a:xfrm>
          <a:prstGeom prst="rect">
            <a:avLst/>
          </a:prstGeom>
        </p:spPr>
        <p:txBody>
          <a:bodyPr/>
          <a:lstStyle/>
          <a:p>
            <a:pPr marL="514350" lvl="0" indent="-514350">
              <a:lnSpc>
                <a:spcPct val="150000"/>
              </a:lnSpc>
              <a:buFont typeface="Wingdings" pitchFamily="2" charset="2"/>
              <a:buChar char="u"/>
            </a:pPr>
            <a:r>
              <a:rPr lang="zh-CN" altLang="en-US" sz="2800" dirty="0" smtClean="0">
                <a:latin typeface="SimSun" pitchFamily="2" charset="-122"/>
                <a:ea typeface="SimSun" pitchFamily="2" charset="-122"/>
                <a:cs typeface="Arial" pitchFamily="34" charset="0"/>
              </a:rPr>
              <a:t>约束下的经济理论</a:t>
            </a:r>
            <a:r>
              <a:rPr lang="zh-TW" altLang="en-US" sz="2800" b="1" dirty="0" smtClean="0">
                <a:latin typeface="SimSun" pitchFamily="2" charset="-122"/>
                <a:ea typeface="SimSun" pitchFamily="2" charset="-122"/>
                <a:cs typeface="Arial" pitchFamily="34" charset="0"/>
              </a:rPr>
              <a:t>：</a:t>
            </a:r>
            <a:endParaRPr lang="en-US" altLang="zh-TW" sz="2800" b="1" dirty="0" smtClean="0">
              <a:latin typeface="SimSun" pitchFamily="2" charset="-122"/>
              <a:ea typeface="SimSun" pitchFamily="2" charset="-122"/>
              <a:cs typeface="Arial" pitchFamily="34" charset="0"/>
            </a:endParaRPr>
          </a:p>
          <a:p>
            <a:pPr marL="971550" lvl="1" indent="-514350">
              <a:lnSpc>
                <a:spcPct val="150000"/>
              </a:lnSpc>
              <a:buFont typeface="+mj-lt"/>
              <a:buAutoNum type="arabicParenR"/>
            </a:pPr>
            <a:r>
              <a:rPr lang="zh-CN" altLang="en-US" sz="2400" dirty="0" smtClean="0">
                <a:latin typeface="SimSun" pitchFamily="2" charset="-122"/>
                <a:ea typeface="SimSun" pitchFamily="2" charset="-122"/>
                <a:cs typeface="Arial" pitchFamily="34" charset="0"/>
              </a:rPr>
              <a:t>作为研究计划（</a:t>
            </a:r>
            <a:r>
              <a:rPr lang="en-US" altLang="zh-TW" sz="2400" dirty="0" smtClean="0">
                <a:latin typeface="SimSun" pitchFamily="2" charset="-122"/>
                <a:ea typeface="SimSun" pitchFamily="2" charset="-122"/>
                <a:cs typeface="Arial" pitchFamily="34" charset="0"/>
              </a:rPr>
              <a:t>RP</a:t>
            </a:r>
            <a:r>
              <a:rPr lang="zh-TW" altLang="en-US" sz="2400" dirty="0" smtClean="0">
                <a:latin typeface="SimSun" pitchFamily="2" charset="-122"/>
                <a:ea typeface="SimSun" pitchFamily="2" charset="-122"/>
                <a:cs typeface="Arial" pitchFamily="34" charset="0"/>
              </a:rPr>
              <a:t>）</a:t>
            </a:r>
            <a:endParaRPr lang="en-US" altLang="zh-TW" sz="2400" dirty="0" smtClean="0">
              <a:latin typeface="SimSun" pitchFamily="2" charset="-122"/>
              <a:ea typeface="SimSun" pitchFamily="2" charset="-122"/>
              <a:cs typeface="Arial" pitchFamily="34" charset="0"/>
            </a:endParaRPr>
          </a:p>
          <a:p>
            <a:pPr marL="971550" lvl="1" indent="-514350">
              <a:lnSpc>
                <a:spcPct val="150000"/>
              </a:lnSpc>
              <a:buFont typeface="+mj-lt"/>
              <a:buAutoNum type="arabicParenR"/>
            </a:pPr>
            <a:r>
              <a:rPr lang="zh-TW" altLang="zh-TW" sz="2400" dirty="0" smtClean="0">
                <a:latin typeface="SimSun" pitchFamily="2" charset="-122"/>
                <a:ea typeface="SimSun" pitchFamily="2" charset="-122"/>
                <a:cs typeface="Arial" pitchFamily="34" charset="0"/>
              </a:rPr>
              <a:t>核心</a:t>
            </a:r>
            <a:r>
              <a:rPr lang="zh-TW" altLang="en-US" sz="2400" dirty="0" smtClean="0">
                <a:latin typeface="SimSun" pitchFamily="2" charset="-122"/>
                <a:ea typeface="SimSun" pitchFamily="2" charset="-122"/>
                <a:cs typeface="Arial" pitchFamily="34" charset="0"/>
              </a:rPr>
              <a:t>概念</a:t>
            </a:r>
            <a:r>
              <a:rPr lang="en-US" altLang="zh-TW" sz="2400" dirty="0" smtClean="0">
                <a:latin typeface="SimSun" pitchFamily="2" charset="-122"/>
                <a:ea typeface="SimSun" pitchFamily="2" charset="-122"/>
                <a:cs typeface="Arial" pitchFamily="34" charset="0"/>
              </a:rPr>
              <a:t>--</a:t>
            </a:r>
            <a:r>
              <a:rPr lang="zh-TW" altLang="en-US" sz="2400" dirty="0" smtClean="0">
                <a:latin typeface="SimSun" pitchFamily="2" charset="-122"/>
                <a:ea typeface="SimSun" pitchFamily="2" charset="-122"/>
                <a:cs typeface="Arial" pitchFamily="34" charset="0"/>
              </a:rPr>
              <a:t>保护带理论</a:t>
            </a:r>
            <a:r>
              <a:rPr lang="en-US" altLang="zh-TW" sz="2400" dirty="0" smtClean="0">
                <a:latin typeface="SimSun" pitchFamily="2" charset="-122"/>
                <a:ea typeface="SimSun" pitchFamily="2" charset="-122"/>
                <a:cs typeface="Arial" pitchFamily="34" charset="0"/>
              </a:rPr>
              <a:t>--</a:t>
            </a:r>
            <a:r>
              <a:rPr lang="zh-TW" altLang="en-US" sz="2400" dirty="0" smtClean="0">
                <a:latin typeface="SimSun" pitchFamily="2" charset="-122"/>
                <a:ea typeface="SimSun" pitchFamily="2" charset="-122"/>
                <a:cs typeface="Arial" pitchFamily="34" charset="0"/>
              </a:rPr>
              <a:t>应用与检证</a:t>
            </a:r>
            <a:endParaRPr lang="zh-TW" altLang="zh-TW" sz="2400" dirty="0" smtClean="0">
              <a:latin typeface="SimSun" pitchFamily="2" charset="-122"/>
              <a:ea typeface="SimSun" pitchFamily="2" charset="-122"/>
              <a:cs typeface="Arial" pitchFamily="34" charset="0"/>
            </a:endParaRPr>
          </a:p>
          <a:p>
            <a:pPr marL="514350" indent="-514350">
              <a:lnSpc>
                <a:spcPct val="150000"/>
              </a:lnSpc>
              <a:buFont typeface="Wingdings" pitchFamily="2" charset="2"/>
              <a:buChar char="u"/>
            </a:pPr>
            <a:r>
              <a:rPr lang="zh-TW" altLang="en-US" sz="2800" dirty="0" smtClean="0">
                <a:latin typeface="SimSun" pitchFamily="2" charset="-122"/>
                <a:ea typeface="SimSun" pitchFamily="2" charset="-122"/>
                <a:cs typeface="Arial" pitchFamily="34" charset="0"/>
              </a:rPr>
              <a:t>奥派的</a:t>
            </a:r>
            <a:r>
              <a:rPr lang="en-US" altLang="zh-TW" sz="2800" dirty="0" smtClean="0">
                <a:latin typeface="SimSun" pitchFamily="2" charset="-122"/>
                <a:ea typeface="SimSun" pitchFamily="2" charset="-122"/>
                <a:cs typeface="Arial" pitchFamily="34" charset="0"/>
              </a:rPr>
              <a:t>RP</a:t>
            </a:r>
            <a:r>
              <a:rPr lang="zh-TW" altLang="en-US" sz="2800" dirty="0" smtClean="0">
                <a:latin typeface="SimSun" pitchFamily="2" charset="-122"/>
                <a:ea typeface="SimSun" pitchFamily="2" charset="-122"/>
                <a:cs typeface="Arial" pitchFamily="34" charset="0"/>
              </a:rPr>
              <a:t>结构</a:t>
            </a:r>
            <a:r>
              <a:rPr lang="zh-TW" altLang="en-US" sz="2800" b="1" dirty="0" smtClean="0">
                <a:latin typeface="SimSun" pitchFamily="2" charset="-122"/>
                <a:ea typeface="SimSun" pitchFamily="2" charset="-122"/>
                <a:cs typeface="Arial" pitchFamily="34" charset="0"/>
              </a:rPr>
              <a:t>：</a:t>
            </a:r>
            <a:endParaRPr lang="zh-TW" altLang="zh-TW" sz="2800" dirty="0" smtClean="0">
              <a:latin typeface="SimSun" pitchFamily="2" charset="-122"/>
              <a:ea typeface="SimSun" pitchFamily="2" charset="-122"/>
              <a:cs typeface="Arial" pitchFamily="34" charset="0"/>
            </a:endParaRPr>
          </a:p>
          <a:p>
            <a:pPr marL="971550" lvl="1" indent="-514350">
              <a:lnSpc>
                <a:spcPct val="150000"/>
              </a:lnSpc>
              <a:buFont typeface="+mj-lt"/>
              <a:buAutoNum type="arabicParenR"/>
            </a:pPr>
            <a:r>
              <a:rPr lang="zh-TW" altLang="zh-TW" sz="2400" dirty="0" smtClean="0">
                <a:latin typeface="SimSun" pitchFamily="2" charset="-122"/>
                <a:ea typeface="SimSun" pitchFamily="2" charset="-122"/>
                <a:cs typeface="Arial" pitchFamily="34" charset="0"/>
              </a:rPr>
              <a:t>核心</a:t>
            </a:r>
            <a:r>
              <a:rPr lang="zh-CN" altLang="en-US" sz="2400" dirty="0" smtClean="0">
                <a:latin typeface="SimSun" pitchFamily="2" charset="-122"/>
                <a:ea typeface="SimSun" pitchFamily="2" charset="-122"/>
                <a:cs typeface="Arial" pitchFamily="34" charset="0"/>
              </a:rPr>
              <a:t>学说：学派的特征。</a:t>
            </a:r>
            <a:endParaRPr lang="zh-TW" altLang="zh-TW" sz="2400" dirty="0" smtClean="0">
              <a:latin typeface="SimSun" pitchFamily="2" charset="-122"/>
              <a:ea typeface="SimSun" pitchFamily="2" charset="-122"/>
              <a:cs typeface="Arial" pitchFamily="34" charset="0"/>
            </a:endParaRPr>
          </a:p>
          <a:p>
            <a:pPr marL="971550" lvl="1" indent="-514350">
              <a:lnSpc>
                <a:spcPct val="150000"/>
              </a:lnSpc>
              <a:buFont typeface="+mj-lt"/>
              <a:buAutoNum type="arabicParenR"/>
            </a:pPr>
            <a:r>
              <a:rPr lang="zh-TW" altLang="en-US" sz="2400" dirty="0" smtClean="0">
                <a:latin typeface="SimSun" pitchFamily="2" charset="-122"/>
                <a:ea typeface="SimSun" pitchFamily="2" charset="-122"/>
                <a:cs typeface="Arial" pitchFamily="34" charset="0"/>
              </a:rPr>
              <a:t>保护带</a:t>
            </a:r>
            <a:r>
              <a:rPr lang="zh-CN" altLang="en-US" sz="2400" dirty="0" smtClean="0">
                <a:latin typeface="SimSun" pitchFamily="2" charset="-122"/>
                <a:ea typeface="SimSun" pitchFamily="2" charset="-122"/>
                <a:cs typeface="Arial" pitchFamily="34" charset="0"/>
              </a:rPr>
              <a:t>理论：特定领域的逻辑理论。</a:t>
            </a:r>
            <a:endParaRPr lang="en-US" altLang="zh-TW" sz="2400" dirty="0" smtClean="0">
              <a:latin typeface="SimSun" pitchFamily="2" charset="-122"/>
              <a:ea typeface="SimSun" pitchFamily="2" charset="-122"/>
              <a:cs typeface="Arial" pitchFamily="34" charset="0"/>
            </a:endParaRPr>
          </a:p>
          <a:p>
            <a:pPr marL="971550" lvl="1" indent="-514350">
              <a:lnSpc>
                <a:spcPct val="150000"/>
              </a:lnSpc>
              <a:buFont typeface="+mj-lt"/>
              <a:buAutoNum type="arabicParenR"/>
            </a:pPr>
            <a:r>
              <a:rPr lang="zh-TW" altLang="en-US" sz="2400" dirty="0" smtClean="0">
                <a:latin typeface="SimSun" pitchFamily="2" charset="-122"/>
                <a:ea typeface="SimSun" pitchFamily="2" charset="-122"/>
                <a:cs typeface="Arial" pitchFamily="34" charset="0"/>
              </a:rPr>
              <a:t>应用理论：</a:t>
            </a:r>
            <a:r>
              <a:rPr lang="zh-CN" altLang="en-US" sz="2400" dirty="0" smtClean="0">
                <a:solidFill>
                  <a:schemeClr val="accent5">
                    <a:lumMod val="50000"/>
                  </a:schemeClr>
                </a:solidFill>
                <a:latin typeface="SimSun" pitchFamily="2" charset="-122"/>
                <a:ea typeface="SimSun" pitchFamily="2" charset="-122"/>
                <a:cs typeface="Arial" pitchFamily="34" charset="0"/>
              </a:rPr>
              <a:t>在地、现实条件下的应用分析</a:t>
            </a:r>
            <a:r>
              <a:rPr lang="zh-TW" altLang="en-US" sz="2400" dirty="0" smtClean="0">
                <a:latin typeface="SimSun" pitchFamily="2" charset="-122"/>
                <a:ea typeface="SimSun" pitchFamily="2" charset="-122"/>
                <a:cs typeface="Arial" pitchFamily="34" charset="0"/>
              </a:rPr>
              <a:t>。</a:t>
            </a:r>
            <a:endParaRPr lang="zh-TW" altLang="zh-TW" sz="2400" dirty="0" smtClean="0">
              <a:latin typeface="SimSun" pitchFamily="2" charset="-122"/>
              <a:ea typeface="SimSun" pitchFamily="2" charset="-122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/>
          </p:cNvSpPr>
          <p:nvPr/>
        </p:nvSpPr>
        <p:spPr>
          <a:xfrm>
            <a:off x="107504" y="260648"/>
            <a:ext cx="9036496" cy="936104"/>
          </a:xfrm>
          <a:prstGeom prst="rect">
            <a:avLst/>
          </a:prstGeom>
        </p:spPr>
        <p:txBody>
          <a:bodyPr/>
          <a:lstStyle/>
          <a:p>
            <a:pPr>
              <a:spcBef>
                <a:spcPct val="0"/>
              </a:spcBef>
            </a:pPr>
            <a:r>
              <a:rPr lang="en-US" altLang="zh-TW" sz="4000" b="1" dirty="0" smtClean="0">
                <a:solidFill>
                  <a:srgbClr val="7030A0"/>
                </a:solidFill>
                <a:latin typeface="SimSun" pitchFamily="2" charset="-122"/>
                <a:ea typeface="SimSun" pitchFamily="2" charset="-122"/>
              </a:rPr>
              <a:t>3.4  </a:t>
            </a:r>
            <a:r>
              <a:rPr lang="zh-TW" altLang="en-US" sz="4000" b="1" dirty="0" smtClean="0">
                <a:solidFill>
                  <a:srgbClr val="7030A0"/>
                </a:solidFill>
                <a:latin typeface="SimSun" pitchFamily="2" charset="-122"/>
                <a:ea typeface="SimSun" pitchFamily="2" charset="-122"/>
              </a:rPr>
              <a:t>奥派的</a:t>
            </a:r>
            <a:r>
              <a:rPr lang="zh-CN" altLang="en-US" sz="4000" b="1" dirty="0" smtClean="0">
                <a:solidFill>
                  <a:srgbClr val="7030A0"/>
                </a:solidFill>
                <a:latin typeface="SimSun" pitchFamily="2" charset="-122"/>
                <a:ea typeface="SimSun" pitchFamily="2" charset="-122"/>
              </a:rPr>
              <a:t>核心与保护带</a:t>
            </a:r>
            <a:endParaRPr lang="zh-TW" altLang="en-US" sz="4000" b="1" dirty="0" smtClean="0">
              <a:solidFill>
                <a:srgbClr val="7030A0"/>
              </a:solidFill>
              <a:effectLst>
                <a:outerShdw blurRad="50000" dist="30000" dir="5400000" algn="tl" rotWithShape="0">
                  <a:srgbClr val="000000">
                    <a:alpha val="30000"/>
                  </a:srgbClr>
                </a:outerShdw>
              </a:effectLst>
              <a:latin typeface="SimSun" pitchFamily="2" charset="-122"/>
              <a:ea typeface="SimSun" pitchFamily="2" charset="-122"/>
            </a:endParaRPr>
          </a:p>
          <a:p>
            <a:pPr>
              <a:spcBef>
                <a:spcPct val="0"/>
              </a:spcBef>
            </a:pPr>
            <a:endParaRPr lang="zh-TW" altLang="zh-TW" sz="4000" b="1" dirty="0" smtClean="0">
              <a:solidFill>
                <a:srgbClr val="7030A0"/>
              </a:solidFill>
              <a:latin typeface="SimSun" pitchFamily="2" charset="-122"/>
              <a:ea typeface="SimSun" pitchFamily="2" charset="-122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4000" b="1" i="0" u="none" strike="noStrike" kern="1200" cap="none" spc="0" normalizeH="0" baseline="0" noProof="0" dirty="0">
              <a:ln>
                <a:noFill/>
              </a:ln>
              <a:solidFill>
                <a:srgbClr val="7030A0"/>
              </a:solidFill>
              <a:effectLst>
                <a:outerShdw blurRad="50000" dist="30000" dir="5400000" algn="tl" rotWithShape="0">
                  <a:srgbClr val="000000">
                    <a:alpha val="30000"/>
                  </a:srgbClr>
                </a:outerShdw>
              </a:effectLst>
              <a:uLnTx/>
              <a:uFillTx/>
              <a:latin typeface="SimSun" pitchFamily="2" charset="-122"/>
              <a:ea typeface="SimSun" pitchFamily="2" charset="-122"/>
              <a:cs typeface="+mj-cs"/>
            </a:endParaRPr>
          </a:p>
        </p:txBody>
      </p:sp>
      <p:sp>
        <p:nvSpPr>
          <p:cNvPr id="3" name="副標題 2"/>
          <p:cNvSpPr txBox="1">
            <a:spLocks/>
          </p:cNvSpPr>
          <p:nvPr/>
        </p:nvSpPr>
        <p:spPr>
          <a:xfrm>
            <a:off x="1331640" y="1124744"/>
            <a:ext cx="7488832" cy="5472608"/>
          </a:xfrm>
          <a:prstGeom prst="rect">
            <a:avLst/>
          </a:prstGeom>
        </p:spPr>
        <p:txBody>
          <a:bodyPr/>
          <a:lstStyle/>
          <a:p>
            <a:pPr marL="514350" indent="-514350">
              <a:lnSpc>
                <a:spcPct val="150000"/>
              </a:lnSpc>
              <a:buFont typeface="Wingdings" pitchFamily="2" charset="2"/>
              <a:buChar char="u"/>
            </a:pPr>
            <a:r>
              <a:rPr lang="zh-TW" altLang="zh-TW" sz="2800" dirty="0" smtClean="0">
                <a:latin typeface="SimSun" pitchFamily="2" charset="-122"/>
                <a:ea typeface="SimSun" pitchFamily="2" charset="-122"/>
              </a:rPr>
              <a:t>核心：</a:t>
            </a:r>
          </a:p>
          <a:p>
            <a:pPr marL="965200" lvl="1" indent="-514350">
              <a:lnSpc>
                <a:spcPct val="150000"/>
              </a:lnSpc>
              <a:buFont typeface="+mj-lt"/>
              <a:buAutoNum type="arabicParenR"/>
            </a:pPr>
            <a:r>
              <a:rPr lang="zh-TW" altLang="en-US" sz="2400" dirty="0" smtClean="0">
                <a:latin typeface="SimSun" pitchFamily="2" charset="-122"/>
                <a:ea typeface="SimSun" pitchFamily="2" charset="-122"/>
              </a:rPr>
              <a:t>主观主义：</a:t>
            </a:r>
            <a:endParaRPr lang="en-US" altLang="zh-TW" sz="2400" dirty="0" smtClean="0">
              <a:latin typeface="SimSun" pitchFamily="2" charset="-122"/>
              <a:ea typeface="SimSun" pitchFamily="2" charset="-122"/>
            </a:endParaRPr>
          </a:p>
          <a:p>
            <a:pPr marL="1422400" lvl="3" indent="-514350">
              <a:lnSpc>
                <a:spcPct val="150000"/>
              </a:lnSpc>
            </a:pPr>
            <a:r>
              <a:rPr lang="zh-CN" altLang="en-US" sz="2400" dirty="0" smtClean="0">
                <a:latin typeface="SimSun" pitchFamily="2" charset="-122"/>
                <a:ea typeface="SimSun" pitchFamily="2" charset="-122"/>
              </a:rPr>
              <a:t>行动人、个人知识、利润计算。</a:t>
            </a:r>
            <a:endParaRPr lang="en-US" altLang="zh-TW" sz="2400" dirty="0" smtClean="0">
              <a:latin typeface="SimSun" pitchFamily="2" charset="-122"/>
              <a:ea typeface="SimSun" pitchFamily="2" charset="-122"/>
            </a:endParaRPr>
          </a:p>
          <a:p>
            <a:pPr marL="965200" lvl="1" indent="-514350">
              <a:lnSpc>
                <a:spcPct val="150000"/>
              </a:lnSpc>
              <a:buFont typeface="+mj-lt"/>
              <a:buAutoNum type="arabicParenR"/>
            </a:pPr>
            <a:r>
              <a:rPr lang="zh-CN" altLang="en-US" sz="2400" dirty="0" smtClean="0">
                <a:latin typeface="SimSun" pitchFamily="2" charset="-122"/>
                <a:ea typeface="SimSun" pitchFamily="2" charset="-122"/>
              </a:rPr>
              <a:t>个人主义方法论：</a:t>
            </a:r>
            <a:endParaRPr lang="en-US" altLang="zh-TW" sz="2400" dirty="0" smtClean="0">
              <a:latin typeface="SimSun" pitchFamily="2" charset="-122"/>
              <a:ea typeface="SimSun" pitchFamily="2" charset="-122"/>
            </a:endParaRPr>
          </a:p>
          <a:p>
            <a:pPr marL="889000" lvl="3" indent="1588">
              <a:lnSpc>
                <a:spcPct val="150000"/>
              </a:lnSpc>
            </a:pPr>
            <a:r>
              <a:rPr lang="zh-CN" altLang="en-US" sz="2400" dirty="0" smtClean="0">
                <a:latin typeface="SimSun" pitchFamily="2" charset="-122"/>
                <a:ea typeface="SimSun" pitchFamily="2" charset="-122"/>
              </a:rPr>
              <a:t>创业家精神、市场过程、文化演化。</a:t>
            </a:r>
            <a:endParaRPr lang="en-US" altLang="zh-TW" sz="2400" dirty="0" smtClean="0">
              <a:latin typeface="SimSun" pitchFamily="2" charset="-122"/>
              <a:ea typeface="SimSun" pitchFamily="2" charset="-122"/>
            </a:endParaRPr>
          </a:p>
          <a:p>
            <a:pPr marL="514350" indent="-514350">
              <a:lnSpc>
                <a:spcPct val="150000"/>
              </a:lnSpc>
              <a:buFont typeface="Wingdings" pitchFamily="2" charset="2"/>
              <a:buChar char="u"/>
            </a:pPr>
            <a:r>
              <a:rPr lang="zh-TW" altLang="en-US" sz="2800" dirty="0" smtClean="0">
                <a:latin typeface="SimSun" pitchFamily="2" charset="-122"/>
                <a:ea typeface="SimSun" pitchFamily="2" charset="-122"/>
              </a:rPr>
              <a:t>保护带：</a:t>
            </a:r>
            <a:endParaRPr lang="en-US" altLang="zh-TW" sz="2800" dirty="0" smtClean="0">
              <a:latin typeface="SimSun" pitchFamily="2" charset="-122"/>
              <a:ea typeface="SimSun" pitchFamily="2" charset="-122"/>
            </a:endParaRPr>
          </a:p>
          <a:p>
            <a:pPr marL="971550" lvl="1" indent="-514350">
              <a:lnSpc>
                <a:spcPct val="150000"/>
              </a:lnSpc>
              <a:buFont typeface="+mj-lt"/>
              <a:buAutoNum type="arabicParenR"/>
            </a:pPr>
            <a:r>
              <a:rPr lang="zh-CN" altLang="en-US" sz="2400" dirty="0" smtClean="0">
                <a:latin typeface="SimSun" pitchFamily="2" charset="-122"/>
                <a:ea typeface="SimSun" pitchFamily="2" charset="-122"/>
              </a:rPr>
              <a:t>货币论、利率论、景气循环理论。</a:t>
            </a:r>
            <a:endParaRPr lang="en-US" altLang="zh-TW" sz="2400" dirty="0" smtClean="0">
              <a:latin typeface="SimSun" pitchFamily="2" charset="-122"/>
              <a:ea typeface="SimSun" pitchFamily="2" charset="-122"/>
            </a:endParaRPr>
          </a:p>
          <a:p>
            <a:pPr marL="971550" lvl="1" indent="-514350">
              <a:lnSpc>
                <a:spcPct val="150000"/>
              </a:lnSpc>
              <a:buFont typeface="+mj-lt"/>
              <a:buAutoNum type="arabicParenR"/>
            </a:pPr>
            <a:r>
              <a:rPr lang="zh-CN" altLang="en-US" sz="2400" dirty="0" smtClean="0">
                <a:latin typeface="SimSun" pitchFamily="2" charset="-122"/>
                <a:ea typeface="SimSun" pitchFamily="2" charset="-122"/>
              </a:rPr>
              <a:t>生产结构、经济成长理论。</a:t>
            </a:r>
            <a:endParaRPr lang="en-US" altLang="zh-TW" sz="2400" dirty="0" smtClean="0">
              <a:latin typeface="SimSun" pitchFamily="2" charset="-122"/>
              <a:ea typeface="SimSun" pitchFamily="2" charset="-122"/>
            </a:endParaRPr>
          </a:p>
          <a:p>
            <a:pPr marL="971550" lvl="1" indent="-514350">
              <a:lnSpc>
                <a:spcPct val="150000"/>
              </a:lnSpc>
              <a:buFont typeface="+mj-lt"/>
              <a:buAutoNum type="arabicParenR"/>
            </a:pPr>
            <a:r>
              <a:rPr lang="zh-CN" altLang="en-US" sz="2400" dirty="0" smtClean="0">
                <a:latin typeface="SimSun" pitchFamily="2" charset="-122"/>
                <a:ea typeface="SimSun" pitchFamily="2" charset="-122"/>
              </a:rPr>
              <a:t>政治市场理论、政府论。</a:t>
            </a:r>
            <a:endParaRPr lang="en-US" altLang="zh-TW" sz="2400" dirty="0" smtClean="0">
              <a:latin typeface="SimSun" pitchFamily="2" charset="-122"/>
              <a:ea typeface="SimSun" pitchFamily="2" charset="-122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/>
          </p:cNvSpPr>
          <p:nvPr/>
        </p:nvSpPr>
        <p:spPr>
          <a:xfrm>
            <a:off x="107504" y="260648"/>
            <a:ext cx="9036496" cy="1008112"/>
          </a:xfrm>
          <a:prstGeom prst="rect">
            <a:avLst/>
          </a:prstGeom>
        </p:spPr>
        <p:txBody>
          <a:bodyPr/>
          <a:lstStyle/>
          <a:p>
            <a:pPr lvl="0">
              <a:spcBef>
                <a:spcPct val="0"/>
              </a:spcBef>
            </a:pPr>
            <a:r>
              <a:rPr lang="en-US" altLang="zh-TW" sz="4000" b="1" dirty="0" smtClean="0">
                <a:solidFill>
                  <a:srgbClr val="7030A0"/>
                </a:solidFill>
                <a:latin typeface="SimSun" pitchFamily="2" charset="-122"/>
                <a:ea typeface="SimSun" pitchFamily="2" charset="-122"/>
                <a:cs typeface="Arial" pitchFamily="34" charset="0"/>
              </a:rPr>
              <a:t>3.5</a:t>
            </a:r>
            <a:r>
              <a:rPr lang="en-US" altLang="zh-TW" sz="4000" b="1" dirty="0" smtClean="0">
                <a:solidFill>
                  <a:srgbClr val="7030A0"/>
                </a:solidFill>
                <a:latin typeface="SimSun" pitchFamily="2" charset="-122"/>
                <a:ea typeface="SimSun" pitchFamily="2" charset="-122"/>
              </a:rPr>
              <a:t>  </a:t>
            </a:r>
            <a:r>
              <a:rPr lang="zh-CN" altLang="en-US" sz="4000" b="1" dirty="0" smtClean="0">
                <a:solidFill>
                  <a:srgbClr val="7030A0"/>
                </a:solidFill>
                <a:latin typeface="SimSun" pitchFamily="2" charset="-122"/>
                <a:ea typeface="SimSun" pitchFamily="2" charset="-122"/>
              </a:rPr>
              <a:t>约</a:t>
            </a:r>
            <a:r>
              <a:rPr lang="zh-CN" altLang="en-US" sz="4000" b="1" dirty="0" smtClean="0">
                <a:solidFill>
                  <a:srgbClr val="7030A0"/>
                </a:solidFill>
                <a:latin typeface="SimSun" pitchFamily="2" charset="-122"/>
                <a:ea typeface="SimSun" pitchFamily="2" charset="-122"/>
              </a:rPr>
              <a:t>束下理论的奥派特色</a:t>
            </a:r>
            <a:r>
              <a:rPr lang="en-US" altLang="zh-TW" sz="4000" b="1" dirty="0" smtClean="0">
                <a:solidFill>
                  <a:srgbClr val="7030A0"/>
                </a:solidFill>
                <a:latin typeface="SimSun" pitchFamily="2" charset="-122"/>
                <a:ea typeface="SimSun" pitchFamily="2" charset="-122"/>
              </a:rPr>
              <a:t> </a:t>
            </a:r>
            <a:endParaRPr kumimoji="0" lang="zh-TW" altLang="en-US" sz="4000" b="1" i="0" u="none" strike="noStrike" kern="1200" cap="none" spc="0" normalizeH="0" baseline="0" noProof="0" dirty="0">
              <a:ln>
                <a:noFill/>
              </a:ln>
              <a:solidFill>
                <a:srgbClr val="7030A0"/>
              </a:solidFill>
              <a:effectLst>
                <a:outerShdw blurRad="50000" dist="30000" dir="5400000" algn="tl" rotWithShape="0">
                  <a:srgbClr val="000000">
                    <a:alpha val="30000"/>
                  </a:srgbClr>
                </a:outerShdw>
              </a:effectLst>
              <a:uLnTx/>
              <a:uFillTx/>
              <a:latin typeface="SimSun" pitchFamily="2" charset="-122"/>
              <a:ea typeface="SimSun" pitchFamily="2" charset="-122"/>
              <a:cs typeface="+mj-cs"/>
            </a:endParaRPr>
          </a:p>
        </p:txBody>
      </p:sp>
      <p:sp>
        <p:nvSpPr>
          <p:cNvPr id="3" name="副標題 2"/>
          <p:cNvSpPr txBox="1">
            <a:spLocks/>
          </p:cNvSpPr>
          <p:nvPr/>
        </p:nvSpPr>
        <p:spPr>
          <a:xfrm>
            <a:off x="1187624" y="1340768"/>
            <a:ext cx="7488832" cy="5184576"/>
          </a:xfrm>
          <a:prstGeom prst="rect">
            <a:avLst/>
          </a:prstGeom>
        </p:spPr>
        <p:txBody>
          <a:bodyPr/>
          <a:lstStyle/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zh-TW" altLang="en-US" sz="2800" b="1" dirty="0" smtClean="0">
                <a:solidFill>
                  <a:srgbClr val="C00000"/>
                </a:solidFill>
                <a:latin typeface="SimSun" pitchFamily="2" charset="-122"/>
                <a:ea typeface="SimSun" pitchFamily="2" charset="-122"/>
                <a:cs typeface="Arial" pitchFamily="34" charset="0"/>
              </a:rPr>
              <a:t>异质化：</a:t>
            </a:r>
            <a:endParaRPr lang="zh-TW" altLang="zh-TW" sz="2800" b="1" dirty="0" smtClean="0">
              <a:solidFill>
                <a:srgbClr val="C00000"/>
              </a:solidFill>
              <a:latin typeface="SimSun" pitchFamily="2" charset="-122"/>
              <a:ea typeface="SimSun" pitchFamily="2" charset="-122"/>
              <a:cs typeface="Arial" pitchFamily="34" charset="0"/>
            </a:endParaRPr>
          </a:p>
          <a:p>
            <a:pPr marL="971550" lvl="1" indent="-514350">
              <a:lnSpc>
                <a:spcPct val="150000"/>
              </a:lnSpc>
              <a:buFont typeface="Arial" pitchFamily="34" charset="0"/>
              <a:buChar char="•"/>
            </a:pPr>
            <a:r>
              <a:rPr lang="zh-TW" altLang="en-US" sz="2400" dirty="0" smtClean="0">
                <a:latin typeface="SimSun" pitchFamily="2" charset="-122"/>
                <a:ea typeface="SimSun" pitchFamily="2" charset="-122"/>
                <a:cs typeface="Arial" pitchFamily="34" charset="0"/>
              </a:rPr>
              <a:t>人，生而不同。</a:t>
            </a:r>
            <a:endParaRPr lang="en-US" altLang="zh-TW" sz="2400" dirty="0" smtClean="0">
              <a:latin typeface="SimSun" pitchFamily="2" charset="-122"/>
              <a:ea typeface="SimSun" pitchFamily="2" charset="-122"/>
              <a:cs typeface="Arial" pitchFamily="34" charset="0"/>
            </a:endParaRPr>
          </a:p>
          <a:p>
            <a:pPr marL="971550" lvl="1" indent="-514350">
              <a:lnSpc>
                <a:spcPct val="150000"/>
              </a:lnSpc>
              <a:buFont typeface="Arial" pitchFamily="34" charset="0"/>
              <a:buChar char="•"/>
            </a:pPr>
            <a:r>
              <a:rPr lang="zh-TW" altLang="en-US" sz="2400" dirty="0" smtClean="0">
                <a:latin typeface="SimSun" pitchFamily="2" charset="-122"/>
                <a:ea typeface="SimSun" pitchFamily="2" charset="-122"/>
                <a:cs typeface="Arial" pitchFamily="34" charset="0"/>
              </a:rPr>
              <a:t>异质劳动力。</a:t>
            </a:r>
            <a:endParaRPr lang="zh-TW" altLang="zh-TW" sz="2400" dirty="0" smtClean="0">
              <a:latin typeface="SimSun" pitchFamily="2" charset="-122"/>
              <a:ea typeface="SimSun" pitchFamily="2" charset="-122"/>
              <a:cs typeface="Arial" pitchFamily="34" charset="0"/>
            </a:endParaRPr>
          </a:p>
          <a:p>
            <a:pPr marL="971550" lvl="1" indent="-514350">
              <a:lnSpc>
                <a:spcPct val="150000"/>
              </a:lnSpc>
              <a:buFont typeface="Arial" pitchFamily="34" charset="0"/>
              <a:buChar char="•"/>
            </a:pPr>
            <a:r>
              <a:rPr lang="zh-TW" altLang="en-US" sz="2400" dirty="0" smtClean="0">
                <a:latin typeface="SimSun" pitchFamily="2" charset="-122"/>
                <a:ea typeface="SimSun" pitchFamily="2" charset="-122"/>
                <a:cs typeface="Arial" pitchFamily="34" charset="0"/>
              </a:rPr>
              <a:t>异质资本。</a:t>
            </a:r>
            <a:endParaRPr lang="zh-TW" altLang="zh-TW" sz="2400" dirty="0" smtClean="0">
              <a:latin typeface="SimSun" pitchFamily="2" charset="-122"/>
              <a:ea typeface="SimSun" pitchFamily="2" charset="-122"/>
              <a:cs typeface="Arial" pitchFamily="34" charset="0"/>
            </a:endParaRP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zh-TW" altLang="en-US" sz="2800" b="1" dirty="0" smtClean="0">
                <a:solidFill>
                  <a:srgbClr val="C00000"/>
                </a:solidFill>
                <a:latin typeface="SimSun" pitchFamily="2" charset="-122"/>
                <a:ea typeface="SimSun" pitchFamily="2" charset="-122"/>
                <a:cs typeface="Arial" pitchFamily="34" charset="0"/>
              </a:rPr>
              <a:t>结构化：</a:t>
            </a:r>
            <a:endParaRPr lang="zh-TW" altLang="zh-TW" sz="2800" b="1" dirty="0" smtClean="0">
              <a:solidFill>
                <a:srgbClr val="C00000"/>
              </a:solidFill>
              <a:latin typeface="SimSun" pitchFamily="2" charset="-122"/>
              <a:ea typeface="SimSun" pitchFamily="2" charset="-122"/>
              <a:cs typeface="Arial" pitchFamily="34" charset="0"/>
            </a:endParaRPr>
          </a:p>
          <a:p>
            <a:pPr marL="971550" lvl="1" indent="-514350">
              <a:lnSpc>
                <a:spcPct val="150000"/>
              </a:lnSpc>
              <a:buFont typeface="Arial" pitchFamily="34" charset="0"/>
              <a:buChar char="•"/>
            </a:pPr>
            <a:r>
              <a:rPr lang="zh-CN" altLang="en-US" sz="2400" dirty="0" smtClean="0">
                <a:latin typeface="SimSun" pitchFamily="2" charset="-122"/>
                <a:ea typeface="SimSun" pitchFamily="2" charset="-122"/>
                <a:cs typeface="Arial" pitchFamily="34" charset="0"/>
              </a:rPr>
              <a:t>利率结构（蒋硕杰）</a:t>
            </a:r>
            <a:r>
              <a:rPr lang="zh-TW" altLang="en-US" sz="2400" dirty="0" smtClean="0">
                <a:latin typeface="SimSun" pitchFamily="2" charset="-122"/>
                <a:ea typeface="SimSun" pitchFamily="2" charset="-122"/>
                <a:cs typeface="Arial" pitchFamily="34" charset="0"/>
              </a:rPr>
              <a:t>。</a:t>
            </a:r>
            <a:endParaRPr lang="zh-TW" altLang="zh-TW" sz="2400" dirty="0" smtClean="0">
              <a:latin typeface="SimSun" pitchFamily="2" charset="-122"/>
              <a:ea typeface="SimSun" pitchFamily="2" charset="-122"/>
              <a:cs typeface="Arial" pitchFamily="34" charset="0"/>
            </a:endParaRPr>
          </a:p>
          <a:p>
            <a:pPr marL="971550" lvl="1" indent="-514350">
              <a:lnSpc>
                <a:spcPct val="150000"/>
              </a:lnSpc>
              <a:buFont typeface="Arial" pitchFamily="34" charset="0"/>
              <a:buChar char="•"/>
            </a:pPr>
            <a:r>
              <a:rPr lang="zh-TW" altLang="en-US" sz="2400" dirty="0" smtClean="0">
                <a:latin typeface="SimSun" pitchFamily="2" charset="-122"/>
                <a:ea typeface="SimSun" pitchFamily="2" charset="-122"/>
                <a:cs typeface="Arial" pitchFamily="34" charset="0"/>
              </a:rPr>
              <a:t>时间结构（</a:t>
            </a:r>
            <a:r>
              <a:rPr lang="en-US" altLang="zh-TW" sz="2400" dirty="0" smtClean="0">
                <a:latin typeface="SimSun" pitchFamily="2" charset="-122"/>
                <a:ea typeface="SimSun" pitchFamily="2" charset="-122"/>
                <a:cs typeface="Arial" pitchFamily="34" charset="0"/>
              </a:rPr>
              <a:t>time-to-built</a:t>
            </a:r>
            <a:r>
              <a:rPr lang="zh-TW" altLang="zh-TW" sz="2400" dirty="0" smtClean="0">
                <a:latin typeface="SimSun" pitchFamily="2" charset="-122"/>
                <a:ea typeface="SimSun" pitchFamily="2" charset="-122"/>
                <a:cs typeface="Arial" pitchFamily="34" charset="0"/>
              </a:rPr>
              <a:t>）</a:t>
            </a:r>
            <a:r>
              <a:rPr lang="zh-TW" altLang="en-US" sz="2400" dirty="0" smtClean="0">
                <a:latin typeface="SimSun" pitchFamily="2" charset="-122"/>
                <a:ea typeface="SimSun" pitchFamily="2" charset="-122"/>
                <a:cs typeface="Arial" pitchFamily="34" charset="0"/>
              </a:rPr>
              <a:t>。</a:t>
            </a:r>
            <a:endParaRPr lang="en-US" altLang="zh-TW" sz="2400" dirty="0" smtClean="0">
              <a:latin typeface="SimSun" pitchFamily="2" charset="-122"/>
              <a:ea typeface="SimSun" pitchFamily="2" charset="-122"/>
              <a:cs typeface="Arial" pitchFamily="34" charset="0"/>
            </a:endParaRPr>
          </a:p>
          <a:p>
            <a:pPr marL="971550" lvl="1" indent="-514350">
              <a:lnSpc>
                <a:spcPct val="150000"/>
              </a:lnSpc>
              <a:buFont typeface="Arial" pitchFamily="34" charset="0"/>
              <a:buChar char="•"/>
            </a:pPr>
            <a:r>
              <a:rPr kumimoji="1" lang="zh-TW" altLang="en-US" sz="2400" dirty="0" smtClean="0">
                <a:latin typeface="SimSun" pitchFamily="2" charset="-122"/>
                <a:ea typeface="SimSun" pitchFamily="2" charset="-122"/>
                <a:cs typeface="Arial" pitchFamily="34" charset="0"/>
              </a:rPr>
              <a:t>生产结构</a:t>
            </a:r>
            <a:r>
              <a:rPr lang="zh-TW" altLang="en-US" sz="2400" dirty="0" smtClean="0">
                <a:latin typeface="SimSun" pitchFamily="2" charset="-122"/>
                <a:ea typeface="SimSun" pitchFamily="2" charset="-122"/>
                <a:cs typeface="Arial" pitchFamily="34" charset="0"/>
              </a:rPr>
              <a:t>。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/>
          </p:cNvSpPr>
          <p:nvPr/>
        </p:nvSpPr>
        <p:spPr>
          <a:xfrm>
            <a:off x="107504" y="260648"/>
            <a:ext cx="9036496" cy="1008112"/>
          </a:xfrm>
          <a:prstGeom prst="rect">
            <a:avLst/>
          </a:prstGeom>
        </p:spPr>
        <p:txBody>
          <a:bodyPr/>
          <a:lstStyle/>
          <a:p>
            <a:pPr lvl="0">
              <a:spcBef>
                <a:spcPct val="0"/>
              </a:spcBef>
            </a:pPr>
            <a:r>
              <a:rPr lang="en-US" altLang="zh-TW" sz="4000" b="1" dirty="0" smtClean="0">
                <a:solidFill>
                  <a:srgbClr val="7030A0"/>
                </a:solidFill>
                <a:latin typeface="SimSun" pitchFamily="2" charset="-122"/>
                <a:ea typeface="SimSun" pitchFamily="2" charset="-122"/>
                <a:cs typeface="Arial" pitchFamily="34" charset="0"/>
              </a:rPr>
              <a:t>3.6</a:t>
            </a:r>
            <a:r>
              <a:rPr lang="en-US" altLang="zh-TW" sz="4000" b="1" dirty="0" smtClean="0">
                <a:solidFill>
                  <a:srgbClr val="7030A0"/>
                </a:solidFill>
                <a:latin typeface="SimSun" pitchFamily="2" charset="-122"/>
                <a:ea typeface="SimSun" pitchFamily="2" charset="-122"/>
              </a:rPr>
              <a:t> </a:t>
            </a:r>
            <a:r>
              <a:rPr lang="zh-CN" altLang="en-US" sz="4000" b="1" dirty="0" smtClean="0">
                <a:solidFill>
                  <a:srgbClr val="7030A0"/>
                </a:solidFill>
                <a:latin typeface="SimSun" pitchFamily="2" charset="-122"/>
                <a:ea typeface="SimSun" pitchFamily="2" charset="-122"/>
              </a:rPr>
              <a:t>当</a:t>
            </a:r>
            <a:r>
              <a:rPr lang="zh-CN" altLang="en-US" sz="4000" b="1" dirty="0" smtClean="0">
                <a:solidFill>
                  <a:srgbClr val="7030A0"/>
                </a:solidFill>
                <a:latin typeface="SimSun" pitchFamily="2" charset="-122"/>
                <a:ea typeface="SimSun" pitchFamily="2" charset="-122"/>
              </a:rPr>
              <a:t>代奥派的议题</a:t>
            </a:r>
            <a:r>
              <a:rPr lang="en-US" altLang="zh-TW" sz="4000" b="1" dirty="0" smtClean="0">
                <a:solidFill>
                  <a:srgbClr val="7030A0"/>
                </a:solidFill>
                <a:latin typeface="SimSun" pitchFamily="2" charset="-122"/>
                <a:ea typeface="SimSun" pitchFamily="2" charset="-122"/>
              </a:rPr>
              <a:t> </a:t>
            </a:r>
            <a:endParaRPr kumimoji="0" lang="zh-TW" altLang="en-US" sz="4000" b="1" i="0" u="none" strike="noStrike" kern="1200" cap="none" spc="0" normalizeH="0" baseline="0" noProof="0" dirty="0">
              <a:ln>
                <a:noFill/>
              </a:ln>
              <a:solidFill>
                <a:srgbClr val="7030A0"/>
              </a:solidFill>
              <a:effectLst>
                <a:outerShdw blurRad="50000" dist="30000" dir="5400000" algn="tl" rotWithShape="0">
                  <a:srgbClr val="000000">
                    <a:alpha val="30000"/>
                  </a:srgbClr>
                </a:outerShdw>
              </a:effectLst>
              <a:uLnTx/>
              <a:uFillTx/>
              <a:latin typeface="SimSun" pitchFamily="2" charset="-122"/>
              <a:ea typeface="SimSun" pitchFamily="2" charset="-122"/>
              <a:cs typeface="+mj-cs"/>
            </a:endParaRPr>
          </a:p>
        </p:txBody>
      </p:sp>
      <p:sp>
        <p:nvSpPr>
          <p:cNvPr id="3" name="副標題 2"/>
          <p:cNvSpPr txBox="1">
            <a:spLocks/>
          </p:cNvSpPr>
          <p:nvPr/>
        </p:nvSpPr>
        <p:spPr>
          <a:xfrm>
            <a:off x="1187624" y="1340768"/>
            <a:ext cx="7488832" cy="5184576"/>
          </a:xfrm>
          <a:prstGeom prst="rect">
            <a:avLst/>
          </a:prstGeom>
        </p:spPr>
        <p:txBody>
          <a:bodyPr/>
          <a:lstStyle/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zh-TW" altLang="en-US" sz="2800" dirty="0" smtClean="0">
                <a:latin typeface="SimSun" pitchFamily="2" charset="-122"/>
                <a:ea typeface="SimSun" pitchFamily="2" charset="-122"/>
                <a:cs typeface="Arial" pitchFamily="34" charset="0"/>
              </a:rPr>
              <a:t>如何把奥派特色展现到模型</a:t>
            </a:r>
            <a:r>
              <a:rPr lang="en-US" altLang="zh-TW" sz="2800" dirty="0" smtClean="0">
                <a:latin typeface="SimSun" pitchFamily="2" charset="-122"/>
                <a:ea typeface="SimSun" pitchFamily="2" charset="-122"/>
                <a:cs typeface="Arial" pitchFamily="34" charset="0"/>
              </a:rPr>
              <a:t>?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zh-CN" altLang="en-US" sz="2800" dirty="0" smtClean="0">
                <a:latin typeface="SimSun" pitchFamily="2" charset="-122"/>
                <a:ea typeface="SimSun" pitchFamily="2" charset="-122"/>
                <a:cs typeface="Arial" pitchFamily="34" charset="0"/>
              </a:rPr>
              <a:t>如何与其他学派展开理论对话</a:t>
            </a:r>
            <a:r>
              <a:rPr lang="en-US" altLang="zh-TW" sz="2800" dirty="0" smtClean="0">
                <a:latin typeface="SimSun" pitchFamily="2" charset="-122"/>
                <a:ea typeface="SimSun" pitchFamily="2" charset="-122"/>
                <a:cs typeface="Arial" pitchFamily="34" charset="0"/>
              </a:rPr>
              <a:t>?</a:t>
            </a:r>
            <a:endParaRPr lang="zh-TW" altLang="zh-TW" sz="2800" dirty="0">
              <a:latin typeface="SimSun" pitchFamily="2" charset="-122"/>
              <a:ea typeface="SimSun" pitchFamily="2" charset="-122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691680" y="1412776"/>
            <a:ext cx="3810000" cy="1162050"/>
          </a:xfrm>
        </p:spPr>
        <p:txBody>
          <a:bodyPr>
            <a:normAutofit/>
          </a:bodyPr>
          <a:lstStyle/>
          <a:p>
            <a:r>
              <a:rPr lang="en-US" altLang="zh-TW" sz="6000" dirty="0" smtClean="0">
                <a:solidFill>
                  <a:srgbClr val="FF0000"/>
                </a:solidFill>
              </a:rPr>
              <a:t>THANKS</a:t>
            </a:r>
            <a:r>
              <a:rPr lang="zh-TW" altLang="en-US" sz="6000" dirty="0" smtClean="0">
                <a:solidFill>
                  <a:srgbClr val="FF0000"/>
                </a:solidFill>
              </a:rPr>
              <a:t>！</a:t>
            </a:r>
            <a:endParaRPr lang="zh-TW" altLang="en-US" sz="6000" dirty="0">
              <a:solidFill>
                <a:srgbClr val="FF0000"/>
              </a:solidFill>
            </a:endParaRPr>
          </a:p>
        </p:txBody>
      </p:sp>
      <p:sp>
        <p:nvSpPr>
          <p:cNvPr id="3" name="文字版面配置區 2"/>
          <p:cNvSpPr>
            <a:spLocks noGrp="1"/>
          </p:cNvSpPr>
          <p:nvPr>
            <p:ph type="body" idx="2"/>
          </p:nvPr>
        </p:nvSpPr>
        <p:spPr>
          <a:xfrm>
            <a:off x="3419872" y="3717032"/>
            <a:ext cx="4968552" cy="2520280"/>
          </a:xfrm>
        </p:spPr>
        <p:txBody>
          <a:bodyPr>
            <a:noAutofit/>
          </a:bodyPr>
          <a:lstStyle/>
          <a:p>
            <a:r>
              <a:rPr lang="zh-TW" altLang="en-US" sz="2800" smtClean="0">
                <a:latin typeface="SimSun" pitchFamily="2" charset="-122"/>
                <a:ea typeface="SimSun" pitchFamily="2" charset="-122"/>
              </a:rPr>
              <a:t>黄春兴</a:t>
            </a:r>
            <a:endParaRPr lang="en-US" altLang="zh-TW" sz="2800" dirty="0" smtClean="0">
              <a:latin typeface="SimSun" pitchFamily="2" charset="-122"/>
              <a:ea typeface="SimSun" pitchFamily="2" charset="-122"/>
            </a:endParaRPr>
          </a:p>
          <a:p>
            <a:r>
              <a:rPr lang="en-US" altLang="zh-TW" sz="2800" dirty="0" smtClean="0">
                <a:latin typeface="SimSun" pitchFamily="2" charset="-122"/>
                <a:ea typeface="SimSun" pitchFamily="2" charset="-122"/>
                <a:hlinkClick r:id="rId3"/>
              </a:rPr>
              <a:t>cshwang@mx.nthu.edu.tw</a:t>
            </a:r>
            <a:endParaRPr lang="en-US" altLang="zh-TW" sz="2800" dirty="0" smtClean="0">
              <a:latin typeface="SimSun" pitchFamily="2" charset="-122"/>
              <a:ea typeface="SimSun" pitchFamily="2" charset="-122"/>
            </a:endParaRPr>
          </a:p>
          <a:p>
            <a:r>
              <a:rPr lang="en-US" altLang="zh-TW" sz="2800" dirty="0" smtClean="0">
                <a:latin typeface="SimSun" pitchFamily="2" charset="-122"/>
                <a:ea typeface="SimSun" pitchFamily="2" charset="-122"/>
                <a:hlinkClick r:id="rId4"/>
              </a:rPr>
              <a:t>hcs1101@gmail.com</a:t>
            </a:r>
            <a:endParaRPr lang="en-US" altLang="zh-TW" sz="2800" dirty="0" smtClean="0">
              <a:latin typeface="SimSun" pitchFamily="2" charset="-122"/>
              <a:ea typeface="SimSun" pitchFamily="2" charset="-122"/>
            </a:endParaRPr>
          </a:p>
          <a:p>
            <a:r>
              <a:rPr lang="zh-TW" altLang="en-US" sz="2800" smtClean="0">
                <a:latin typeface="SimSun" pitchFamily="2" charset="-122"/>
                <a:ea typeface="SimSun" pitchFamily="2" charset="-122"/>
              </a:rPr>
              <a:t>微信：</a:t>
            </a:r>
            <a:r>
              <a:rPr lang="en-US" altLang="zh-TW" sz="2800" smtClean="0">
                <a:latin typeface="SimSun" pitchFamily="2" charset="-122"/>
                <a:ea typeface="SimSun" pitchFamily="2" charset="-122"/>
              </a:rPr>
              <a:t>hcs1101</a:t>
            </a:r>
            <a:endParaRPr lang="en-US" altLang="zh-TW" sz="2800" dirty="0" smtClean="0">
              <a:latin typeface="SimSun" pitchFamily="2" charset="-122"/>
              <a:ea typeface="SimSun" pitchFamily="2" charset="-122"/>
            </a:endParaRPr>
          </a:p>
          <a:p>
            <a:r>
              <a:rPr lang="en-US" altLang="zh-TW" sz="2800" smtClean="0">
                <a:latin typeface="SimSun" pitchFamily="2" charset="-122"/>
                <a:ea typeface="SimSun" pitchFamily="2" charset="-122"/>
              </a:rPr>
              <a:t>Line</a:t>
            </a:r>
            <a:r>
              <a:rPr lang="zh-TW" altLang="en-US" sz="2800" smtClean="0">
                <a:latin typeface="SimSun" pitchFamily="2" charset="-122"/>
                <a:ea typeface="SimSun" pitchFamily="2" charset="-122"/>
              </a:rPr>
              <a:t>：</a:t>
            </a:r>
            <a:r>
              <a:rPr lang="en-US" altLang="zh-TW" sz="2800" smtClean="0">
                <a:latin typeface="SimSun" pitchFamily="2" charset="-122"/>
                <a:ea typeface="SimSun" pitchFamily="2" charset="-122"/>
              </a:rPr>
              <a:t>hcs1101</a:t>
            </a:r>
            <a:endParaRPr lang="zh-TW" altLang="en-US" sz="2800" dirty="0">
              <a:latin typeface="SimSun" pitchFamily="2" charset="-122"/>
              <a:ea typeface="SimSun" pitchFamily="2" charset="-122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文字版面配置區 7"/>
          <p:cNvSpPr>
            <a:spLocks noGrp="1"/>
          </p:cNvSpPr>
          <p:nvPr>
            <p:ph type="body" idx="2"/>
          </p:nvPr>
        </p:nvSpPr>
        <p:spPr>
          <a:xfrm>
            <a:off x="1259632" y="908720"/>
            <a:ext cx="5688632" cy="936104"/>
          </a:xfrm>
        </p:spPr>
        <p:txBody>
          <a:bodyPr>
            <a:noAutofit/>
          </a:bodyPr>
          <a:lstStyle/>
          <a:p>
            <a:r>
              <a:rPr lang="en-US" altLang="zh-TW" sz="4800" b="1" dirty="0" smtClean="0">
                <a:solidFill>
                  <a:srgbClr val="FF0000"/>
                </a:solidFill>
                <a:latin typeface="SimSun" pitchFamily="2" charset="-122"/>
                <a:ea typeface="SimSun" pitchFamily="2" charset="-122"/>
                <a:cs typeface="Arial" pitchFamily="34" charset="0"/>
              </a:rPr>
              <a:t>1.</a:t>
            </a:r>
            <a:r>
              <a:rPr lang="zh-CN" altLang="en-US" sz="4800" b="1" dirty="0" smtClean="0">
                <a:solidFill>
                  <a:srgbClr val="FF0000"/>
                </a:solidFill>
                <a:latin typeface="SimSun" pitchFamily="2" charset="-122"/>
                <a:ea typeface="SimSun" pitchFamily="2" charset="-122"/>
              </a:rPr>
              <a:t>经济学与数学</a:t>
            </a:r>
            <a:endParaRPr lang="zh-TW" altLang="en-US" sz="4800" b="1" dirty="0" smtClean="0">
              <a:solidFill>
                <a:srgbClr val="FF0000"/>
              </a:solidFill>
              <a:latin typeface="SimSun" pitchFamily="2" charset="-122"/>
              <a:ea typeface="SimSun" pitchFamily="2" charset="-122"/>
            </a:endParaRPr>
          </a:p>
          <a:p>
            <a:endParaRPr lang="zh-TW" altLang="en-US" sz="4800" b="1" dirty="0">
              <a:latin typeface="SimSun" pitchFamily="2" charset="-122"/>
              <a:ea typeface="SimSun" pitchFamily="2" charset="-122"/>
            </a:endParaRPr>
          </a:p>
        </p:txBody>
      </p:sp>
      <p:sp>
        <p:nvSpPr>
          <p:cNvPr id="9" name="內容版面配置區 2"/>
          <p:cNvSpPr txBox="1">
            <a:spLocks/>
          </p:cNvSpPr>
          <p:nvPr/>
        </p:nvSpPr>
        <p:spPr>
          <a:xfrm>
            <a:off x="1907704" y="2060848"/>
            <a:ext cx="6480720" cy="1152128"/>
          </a:xfrm>
          <a:prstGeom prst="rect">
            <a:avLst/>
          </a:prstGeom>
        </p:spPr>
        <p:txBody>
          <a:bodyPr>
            <a:noAutofit/>
          </a:bodyPr>
          <a:lstStyle/>
          <a:p>
            <a:pPr marL="712788" indent="-638175">
              <a:lnSpc>
                <a:spcPct val="150000"/>
              </a:lnSpc>
            </a:pPr>
            <a:r>
              <a:rPr lang="zh-TW" altLang="en-US" sz="2800" dirty="0" smtClean="0">
                <a:latin typeface="SimSun" pitchFamily="2" charset="-122"/>
                <a:ea typeface="SimSun" pitchFamily="2" charset="-122"/>
              </a:rPr>
              <a:t>一段金庸</a:t>
            </a:r>
            <a:r>
              <a:rPr lang="en-US" altLang="zh-TW" sz="2800" dirty="0" smtClean="0">
                <a:latin typeface="SimSun" pitchFamily="2" charset="-122"/>
                <a:ea typeface="SimSun" pitchFamily="2" charset="-122"/>
              </a:rPr>
              <a:t>《</a:t>
            </a:r>
            <a:r>
              <a:rPr lang="zh-TW" altLang="en-US" sz="2800" dirty="0" smtClean="0">
                <a:latin typeface="SimSun" pitchFamily="2" charset="-122"/>
                <a:ea typeface="SimSun" pitchFamily="2" charset="-122"/>
              </a:rPr>
              <a:t>天龙八部</a:t>
            </a:r>
            <a:r>
              <a:rPr lang="en-US" altLang="zh-TW" sz="2800" dirty="0" smtClean="0">
                <a:latin typeface="SimSun" pitchFamily="2" charset="-122"/>
                <a:ea typeface="SimSun" pitchFamily="2" charset="-122"/>
              </a:rPr>
              <a:t>》</a:t>
            </a:r>
            <a:r>
              <a:rPr lang="zh-TW" altLang="en-US" sz="2800" dirty="0" smtClean="0">
                <a:latin typeface="SimSun" pitchFamily="2" charset="-122"/>
                <a:ea typeface="SimSun" pitchFamily="2" charset="-122"/>
              </a:rPr>
              <a:t>的故事：</a:t>
            </a:r>
            <a:endParaRPr lang="en-US" altLang="zh-TW" sz="2800" dirty="0" smtClean="0">
              <a:latin typeface="SimSun" pitchFamily="2" charset="-122"/>
              <a:ea typeface="SimSun" pitchFamily="2" charset="-122"/>
            </a:endParaRPr>
          </a:p>
        </p:txBody>
      </p:sp>
      <p:pic>
        <p:nvPicPr>
          <p:cNvPr id="1026" name="Picture 2" descr="「少林掃地僧」的圖片搜尋結果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123728" y="2852936"/>
            <a:ext cx="4765872" cy="266429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內容版面配置區 2"/>
          <p:cNvSpPr txBox="1">
            <a:spLocks/>
          </p:cNvSpPr>
          <p:nvPr/>
        </p:nvSpPr>
        <p:spPr>
          <a:xfrm>
            <a:off x="1259632" y="1340768"/>
            <a:ext cx="7416824" cy="5040560"/>
          </a:xfrm>
          <a:prstGeom prst="rect">
            <a:avLst/>
          </a:prstGeom>
        </p:spPr>
        <p:txBody>
          <a:bodyPr>
            <a:noAutofit/>
          </a:bodyPr>
          <a:lstStyle/>
          <a:p>
            <a:pPr marL="96838" lvl="0" indent="-15875">
              <a:lnSpc>
                <a:spcPct val="150000"/>
              </a:lnSpc>
              <a:spcBef>
                <a:spcPts val="600"/>
              </a:spcBef>
              <a:buSzPct val="100000"/>
              <a:defRPr/>
            </a:pPr>
            <a:r>
              <a:rPr lang="zh-CN" altLang="en-US" sz="2800" dirty="0" smtClean="0">
                <a:latin typeface="SimSun" pitchFamily="2" charset="-122"/>
                <a:ea typeface="SimSun" pitchFamily="2" charset="-122"/>
              </a:rPr>
              <a:t>本派武功传自达摩老祖。佛门子弟学武，乃在</a:t>
            </a:r>
            <a:r>
              <a:rPr lang="zh-CN" altLang="en-US" sz="2800" b="1" dirty="0" smtClean="0">
                <a:solidFill>
                  <a:srgbClr val="FF0000"/>
                </a:solidFill>
                <a:latin typeface="SimSun" pitchFamily="2" charset="-122"/>
                <a:ea typeface="SimSun" pitchFamily="2" charset="-122"/>
              </a:rPr>
              <a:t>强身健体，护法伏魔。</a:t>
            </a:r>
            <a:r>
              <a:rPr lang="zh-CN" altLang="en-US" sz="2800" dirty="0" smtClean="0">
                <a:latin typeface="SimSun" pitchFamily="2" charset="-122"/>
                <a:ea typeface="SimSun" pitchFamily="2" charset="-122"/>
              </a:rPr>
              <a:t>修习任何武功之时，总是心存慈悲仁善之念。倘若不以佛学为基，则练武之时，必定伤及自身。功夫练得越深，自身受伤越重。</a:t>
            </a:r>
            <a:endParaRPr lang="en-US" altLang="zh-TW" sz="2800" dirty="0" smtClean="0">
              <a:latin typeface="SimSun" pitchFamily="2" charset="-122"/>
              <a:ea typeface="SimSun" pitchFamily="2" charset="-122"/>
            </a:endParaRPr>
          </a:p>
          <a:p>
            <a:pPr marL="96838" lvl="0" indent="-15875">
              <a:lnSpc>
                <a:spcPct val="150000"/>
              </a:lnSpc>
              <a:spcBef>
                <a:spcPts val="600"/>
              </a:spcBef>
              <a:buSzPct val="100000"/>
              <a:defRPr/>
            </a:pPr>
            <a:endParaRPr kumimoji="0" lang="zh-TW" alt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SimSun" pitchFamily="2" charset="-122"/>
              <a:ea typeface="SimSun" pitchFamily="2" charset="-122"/>
            </a:endParaRPr>
          </a:p>
        </p:txBody>
      </p:sp>
      <p:sp>
        <p:nvSpPr>
          <p:cNvPr id="7" name="標題 1"/>
          <p:cNvSpPr txBox="1">
            <a:spLocks/>
          </p:cNvSpPr>
          <p:nvPr/>
        </p:nvSpPr>
        <p:spPr>
          <a:xfrm>
            <a:off x="0" y="332656"/>
            <a:ext cx="7498080" cy="936104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SimSun" pitchFamily="2" charset="-122"/>
                <a:ea typeface="SimSun" pitchFamily="2" charset="-122"/>
                <a:cs typeface="Arial" pitchFamily="34" charset="0"/>
              </a:rPr>
              <a:t>1.1</a:t>
            </a:r>
            <a:r>
              <a:rPr kumimoji="0" lang="en-US" altLang="zh-TW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SimSun" pitchFamily="2" charset="-122"/>
                <a:ea typeface="SimSun" pitchFamily="2" charset="-122"/>
                <a:cs typeface="Arial Unicode MS" pitchFamily="34" charset="-120"/>
              </a:rPr>
              <a:t> </a:t>
            </a:r>
            <a:r>
              <a:rPr kumimoji="0" lang="zh-TW" alt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SimSun" pitchFamily="2" charset="-122"/>
                <a:ea typeface="SimSun" pitchFamily="2" charset="-122"/>
                <a:cs typeface="Arial Unicode MS" pitchFamily="34" charset="-120"/>
              </a:rPr>
              <a:t> </a:t>
            </a:r>
            <a:r>
              <a:rPr kumimoji="0" lang="zh-TW" alt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SimSun" pitchFamily="2" charset="-122"/>
                <a:ea typeface="SimSun" pitchFamily="2" charset="-122"/>
                <a:cs typeface="Arial Unicode MS" pitchFamily="34" charset="-120"/>
              </a:rPr>
              <a:t>佛法</a:t>
            </a:r>
            <a:r>
              <a:rPr kumimoji="0" lang="zh-TW" alt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SimSun" pitchFamily="2" charset="-122"/>
                <a:ea typeface="SimSun" pitchFamily="2" charset="-122"/>
                <a:cs typeface="Arial Unicode MS" pitchFamily="34" charset="-120"/>
              </a:rPr>
              <a:t>与武功</a:t>
            </a:r>
            <a:endParaRPr kumimoji="0" lang="zh-TW" altLang="en-US" sz="4000" b="1" i="0" u="none" strike="noStrike" kern="1200" cap="none" spc="0" normalizeH="0" baseline="0" noProof="0" dirty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SimSun" pitchFamily="2" charset="-122"/>
              <a:ea typeface="SimSun" pitchFamily="2" charset="-122"/>
              <a:cs typeface="Arial Unicode MS" pitchFamily="34" charset="-12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內容版面配置區 2"/>
          <p:cNvSpPr txBox="1">
            <a:spLocks/>
          </p:cNvSpPr>
          <p:nvPr/>
        </p:nvSpPr>
        <p:spPr>
          <a:xfrm>
            <a:off x="1259632" y="1268760"/>
            <a:ext cx="7560840" cy="5112568"/>
          </a:xfrm>
          <a:prstGeom prst="rect">
            <a:avLst/>
          </a:prstGeo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zh-CN" altLang="en-US" sz="2800" smtClean="0">
                <a:latin typeface="SimSun" pitchFamily="2" charset="-122"/>
                <a:ea typeface="SimSun" pitchFamily="2" charset="-122"/>
              </a:rPr>
              <a:t>本寺七十二项绝技，每一项功夫都能伤人要害、取人性命，凌厉狠辣，人干天和，是以</a:t>
            </a:r>
            <a:r>
              <a:rPr lang="zh-CN" altLang="en-US" sz="2800" b="1" smtClean="0">
                <a:solidFill>
                  <a:srgbClr val="FF0000"/>
                </a:solidFill>
                <a:latin typeface="SimSun" pitchFamily="2" charset="-122"/>
                <a:ea typeface="SimSun" pitchFamily="2" charset="-122"/>
              </a:rPr>
              <a:t>每一项绝技，均须有相应的慈悲佛法为之化解</a:t>
            </a:r>
            <a:r>
              <a:rPr lang="zh-CN" altLang="en-US" sz="2800" smtClean="0">
                <a:latin typeface="SimSun" pitchFamily="2" charset="-122"/>
                <a:ea typeface="SimSun" pitchFamily="2" charset="-122"/>
              </a:rPr>
              <a:t>。这道理本寺僧人倒也并非人人皆知，只是一人练到四五项绝技之后，在禅理上的领悟，自然而然的会受到障碍。在我少林派，那便叫作</a:t>
            </a:r>
            <a:r>
              <a:rPr lang="zh-TW" altLang="en-US" sz="2800" b="1" smtClean="0">
                <a:solidFill>
                  <a:srgbClr val="FF0000"/>
                </a:solidFill>
                <a:latin typeface="SimSun" pitchFamily="2" charset="-122"/>
                <a:ea typeface="SimSun" pitchFamily="2" charset="-122"/>
              </a:rPr>
              <a:t>武学障</a:t>
            </a:r>
            <a:r>
              <a:rPr lang="zh-CN" altLang="en-US" sz="2800" smtClean="0">
                <a:latin typeface="SimSun" pitchFamily="2" charset="-122"/>
                <a:ea typeface="SimSun" pitchFamily="2" charset="-122"/>
              </a:rPr>
              <a:t>，与别宗别派的知见障道理相同。</a:t>
            </a:r>
            <a:endParaRPr lang="zh-TW" altLang="zh-TW" sz="2800" dirty="0">
              <a:latin typeface="SimSun" pitchFamily="2" charset="-122"/>
              <a:ea typeface="SimSun" pitchFamily="2" charset="-122"/>
            </a:endParaRPr>
          </a:p>
        </p:txBody>
      </p:sp>
      <p:sp>
        <p:nvSpPr>
          <p:cNvPr id="7" name="標題 1"/>
          <p:cNvSpPr txBox="1">
            <a:spLocks/>
          </p:cNvSpPr>
          <p:nvPr/>
        </p:nvSpPr>
        <p:spPr>
          <a:xfrm>
            <a:off x="0" y="332656"/>
            <a:ext cx="7498080" cy="936104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SimSun" pitchFamily="2" charset="-122"/>
                <a:ea typeface="SimSun" pitchFamily="2" charset="-122"/>
                <a:cs typeface="Arial" pitchFamily="34" charset="0"/>
              </a:rPr>
              <a:t>1.2</a:t>
            </a:r>
            <a:r>
              <a:rPr kumimoji="0" lang="en-US" altLang="zh-TW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SimSun" pitchFamily="2" charset="-122"/>
                <a:ea typeface="SimSun" pitchFamily="2" charset="-122"/>
                <a:cs typeface="+mj-cs"/>
              </a:rPr>
              <a:t>  </a:t>
            </a:r>
            <a:r>
              <a:rPr lang="zh-TW" altLang="en-US" sz="4000" b="1" dirty="0" smtClean="0">
                <a:solidFill>
                  <a:srgbClr val="7030A0"/>
                </a:solidFill>
                <a:latin typeface="SimSun" pitchFamily="2" charset="-122"/>
                <a:ea typeface="SimSun" pitchFamily="2" charset="-122"/>
                <a:cs typeface="+mj-cs"/>
              </a:rPr>
              <a:t>武学障</a:t>
            </a:r>
            <a:endParaRPr kumimoji="0" lang="zh-TW" altLang="en-US" sz="4000" b="1" i="0" u="none" strike="noStrike" kern="1200" cap="none" spc="0" normalizeH="0" baseline="0" noProof="0" dirty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SimSun" pitchFamily="2" charset="-122"/>
              <a:ea typeface="SimSun" pitchFamily="2" charset="-122"/>
              <a:cs typeface="+mj-cs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內容版面配置區 2"/>
          <p:cNvSpPr txBox="1">
            <a:spLocks/>
          </p:cNvSpPr>
          <p:nvPr/>
        </p:nvSpPr>
        <p:spPr>
          <a:xfrm>
            <a:off x="1259632" y="1412776"/>
            <a:ext cx="7416824" cy="4968552"/>
          </a:xfrm>
          <a:prstGeom prst="rect">
            <a:avLst/>
          </a:prstGeo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zh-CN" altLang="en-US" sz="2800" dirty="0" smtClean="0">
                <a:latin typeface="SimSun" pitchFamily="2" charset="-122"/>
                <a:ea typeface="SimSun" pitchFamily="2" charset="-122"/>
              </a:rPr>
              <a:t>须知佛法在求渡世，武功在求杀生，两者背道而驰，相互克制。</a:t>
            </a:r>
            <a:r>
              <a:rPr lang="zh-CN" altLang="en-US" sz="2800" b="1" dirty="0" smtClean="0">
                <a:solidFill>
                  <a:srgbClr val="FF0000"/>
                </a:solidFill>
                <a:latin typeface="SimSun" pitchFamily="2" charset="-122"/>
                <a:ea typeface="SimSun" pitchFamily="2" charset="-122"/>
              </a:rPr>
              <a:t>只有佛法越高，慈悲之念越盛，武功绝技才能练得越多</a:t>
            </a:r>
            <a:r>
              <a:rPr lang="zh-TW" altLang="en-US" sz="2800" b="1" dirty="0" smtClean="0">
                <a:solidFill>
                  <a:srgbClr val="FF0000"/>
                </a:solidFill>
                <a:latin typeface="SimSun" pitchFamily="2" charset="-122"/>
                <a:ea typeface="SimSun" pitchFamily="2" charset="-122"/>
              </a:rPr>
              <a:t>；</a:t>
            </a:r>
            <a:r>
              <a:rPr lang="zh-CN" altLang="en-US" sz="2800" b="1" dirty="0" smtClean="0">
                <a:solidFill>
                  <a:srgbClr val="FF0000"/>
                </a:solidFill>
                <a:latin typeface="SimSun" pitchFamily="2" charset="-122"/>
                <a:ea typeface="SimSun" pitchFamily="2" charset="-122"/>
              </a:rPr>
              <a:t>但修为上到了如此境界</a:t>
            </a:r>
            <a:r>
              <a:rPr lang="zh-TW" altLang="en-US" sz="2800" b="1" dirty="0" smtClean="0">
                <a:solidFill>
                  <a:srgbClr val="FF0000"/>
                </a:solidFill>
                <a:latin typeface="SimSun" pitchFamily="2" charset="-122"/>
                <a:ea typeface="SimSun" pitchFamily="2" charset="-122"/>
              </a:rPr>
              <a:t>的</a:t>
            </a:r>
            <a:r>
              <a:rPr lang="zh-CN" altLang="en-US" sz="2800" b="1" dirty="0" smtClean="0">
                <a:solidFill>
                  <a:srgbClr val="FF0000"/>
                </a:solidFill>
                <a:latin typeface="SimSun" pitchFamily="2" charset="-122"/>
                <a:ea typeface="SimSun" pitchFamily="2" charset="-122"/>
              </a:rPr>
              <a:t>高僧，却又不屑去多学各种厉害的杀人法门了。</a:t>
            </a:r>
            <a:endParaRPr lang="zh-TW" altLang="zh-TW" sz="2800" b="1" dirty="0">
              <a:solidFill>
                <a:srgbClr val="FF0000"/>
              </a:solidFill>
              <a:latin typeface="SimSun" pitchFamily="2" charset="-122"/>
              <a:ea typeface="SimSun" pitchFamily="2" charset="-122"/>
            </a:endParaRPr>
          </a:p>
        </p:txBody>
      </p:sp>
      <p:sp>
        <p:nvSpPr>
          <p:cNvPr id="7" name="標題 1"/>
          <p:cNvSpPr txBox="1">
            <a:spLocks/>
          </p:cNvSpPr>
          <p:nvPr/>
        </p:nvSpPr>
        <p:spPr>
          <a:xfrm>
            <a:off x="0" y="332656"/>
            <a:ext cx="7498080" cy="936104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SimSun" pitchFamily="2" charset="-122"/>
                <a:ea typeface="SimSun" pitchFamily="2" charset="-122"/>
                <a:cs typeface="Arial" pitchFamily="34" charset="0"/>
              </a:rPr>
              <a:t>1.3</a:t>
            </a:r>
            <a:r>
              <a:rPr kumimoji="0" lang="en-US" altLang="zh-TW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SimSun" pitchFamily="2" charset="-122"/>
                <a:ea typeface="SimSun" pitchFamily="2" charset="-122"/>
                <a:cs typeface="+mj-cs"/>
              </a:rPr>
              <a:t>  </a:t>
            </a:r>
            <a:r>
              <a:rPr lang="zh-TW" altLang="en-US" sz="4000" b="1" dirty="0" smtClean="0">
                <a:solidFill>
                  <a:srgbClr val="7030A0"/>
                </a:solidFill>
                <a:latin typeface="SimSun" pitchFamily="2" charset="-122"/>
                <a:ea typeface="SimSun" pitchFamily="2" charset="-122"/>
                <a:cs typeface="+mj-cs"/>
              </a:rPr>
              <a:t>功用</a:t>
            </a:r>
            <a:r>
              <a:rPr lang="zh-TW" altLang="en-US" sz="4000" b="1" dirty="0" smtClean="0">
                <a:solidFill>
                  <a:srgbClr val="7030A0"/>
                </a:solidFill>
                <a:latin typeface="SimSun" pitchFamily="2" charset="-122"/>
                <a:ea typeface="SimSun" pitchFamily="2" charset="-122"/>
                <a:cs typeface="+mj-cs"/>
              </a:rPr>
              <a:t>有限的武功</a:t>
            </a:r>
            <a:endParaRPr kumimoji="0" lang="zh-TW" altLang="en-US" sz="4000" b="1" i="0" u="none" strike="noStrike" kern="1200" cap="none" spc="0" normalizeH="0" baseline="0" noProof="0" dirty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SimSun" pitchFamily="2" charset="-122"/>
              <a:ea typeface="SimSun" pitchFamily="2" charset="-122"/>
              <a:cs typeface="+mj-cs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文字版面配置區 7"/>
          <p:cNvSpPr>
            <a:spLocks noGrp="1"/>
          </p:cNvSpPr>
          <p:nvPr>
            <p:ph type="body" idx="2"/>
          </p:nvPr>
        </p:nvSpPr>
        <p:spPr>
          <a:xfrm>
            <a:off x="1187624" y="2132856"/>
            <a:ext cx="6480720" cy="1008112"/>
          </a:xfrm>
        </p:spPr>
        <p:txBody>
          <a:bodyPr>
            <a:noAutofit/>
          </a:bodyPr>
          <a:lstStyle/>
          <a:p>
            <a:r>
              <a:rPr lang="en-US" altLang="zh-TW" sz="4800" b="1" dirty="0" smtClean="0">
                <a:solidFill>
                  <a:srgbClr val="FF0000"/>
                </a:solidFill>
                <a:latin typeface="SimSun" pitchFamily="2" charset="-122"/>
                <a:ea typeface="SimSun" pitchFamily="2" charset="-122"/>
                <a:cs typeface="Arial" pitchFamily="34" charset="0"/>
              </a:rPr>
              <a:t>2.</a:t>
            </a:r>
            <a:r>
              <a:rPr lang="zh-TW" altLang="en-US" sz="4800" b="1" dirty="0" smtClean="0">
                <a:solidFill>
                  <a:srgbClr val="FF0000"/>
                </a:solidFill>
                <a:latin typeface="SimSun" pitchFamily="2" charset="-122"/>
                <a:ea typeface="SimSun" pitchFamily="2" charset="-122"/>
              </a:rPr>
              <a:t>奥派的</a:t>
            </a:r>
            <a:r>
              <a:rPr lang="en-US" altLang="zh-TW" sz="4800" b="1" dirty="0" smtClean="0">
                <a:solidFill>
                  <a:srgbClr val="FF0000"/>
                </a:solidFill>
                <a:latin typeface="SimSun" pitchFamily="2" charset="-122"/>
                <a:ea typeface="SimSun" pitchFamily="2" charset="-122"/>
              </a:rPr>
              <a:t>(</a:t>
            </a:r>
            <a:r>
              <a:rPr lang="zh-TW" altLang="en-US" sz="4800" b="1" dirty="0" smtClean="0">
                <a:solidFill>
                  <a:srgbClr val="FF0000"/>
                </a:solidFill>
                <a:latin typeface="SimSun" pitchFamily="2" charset="-122"/>
                <a:ea typeface="SimSun" pitchFamily="2" charset="-122"/>
              </a:rPr>
              <a:t>数学</a:t>
            </a:r>
            <a:r>
              <a:rPr lang="en-US" altLang="zh-TW" sz="4800" b="1" dirty="0" smtClean="0">
                <a:solidFill>
                  <a:srgbClr val="FF0000"/>
                </a:solidFill>
                <a:latin typeface="SimSun" pitchFamily="2" charset="-122"/>
                <a:ea typeface="SimSun" pitchFamily="2" charset="-122"/>
              </a:rPr>
              <a:t>)</a:t>
            </a:r>
            <a:r>
              <a:rPr lang="zh-TW" altLang="en-US" sz="4800" b="1" dirty="0" smtClean="0">
                <a:solidFill>
                  <a:srgbClr val="FF0000"/>
                </a:solidFill>
                <a:latin typeface="SimSun" pitchFamily="2" charset="-122"/>
                <a:ea typeface="SimSun" pitchFamily="2" charset="-122"/>
              </a:rPr>
              <a:t>模型化</a:t>
            </a:r>
          </a:p>
          <a:p>
            <a:endParaRPr lang="zh-TW" altLang="en-US" sz="4800" b="1" dirty="0">
              <a:latin typeface="SimSun" pitchFamily="2" charset="-122"/>
              <a:ea typeface="SimSun" pitchFamily="2" charset="-122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0" y="188640"/>
            <a:ext cx="7498080" cy="1080120"/>
          </a:xfrm>
        </p:spPr>
        <p:txBody>
          <a:bodyPr>
            <a:normAutofit/>
          </a:bodyPr>
          <a:lstStyle/>
          <a:p>
            <a:r>
              <a:rPr lang="en-US" altLang="zh-TW" sz="4000" b="1" dirty="0" smtClean="0">
                <a:solidFill>
                  <a:srgbClr val="7030A0"/>
                </a:solidFill>
                <a:effectLst/>
                <a:latin typeface="SimSun" pitchFamily="2" charset="-122"/>
                <a:ea typeface="SimSun" pitchFamily="2" charset="-122"/>
                <a:cs typeface="Arial" pitchFamily="34" charset="0"/>
              </a:rPr>
              <a:t>2.1</a:t>
            </a:r>
            <a:r>
              <a:rPr lang="zh-TW" altLang="en-US" sz="4000" b="1" dirty="0" smtClean="0">
                <a:solidFill>
                  <a:srgbClr val="7030A0"/>
                </a:solidFill>
                <a:effectLst/>
                <a:latin typeface="SimSun" pitchFamily="2" charset="-122"/>
                <a:ea typeface="SimSun" pitchFamily="2" charset="-122"/>
                <a:cs typeface="Arial" pitchFamily="34" charset="0"/>
              </a:rPr>
              <a:t>  </a:t>
            </a:r>
            <a:r>
              <a:rPr lang="zh-CN" altLang="en-US" sz="4000" b="1" dirty="0" smtClean="0">
                <a:solidFill>
                  <a:srgbClr val="7030A0"/>
                </a:solidFill>
                <a:effectLst/>
                <a:latin typeface="SimSun" pitchFamily="2" charset="-122"/>
                <a:ea typeface="SimSun" pitchFamily="2" charset="-122"/>
              </a:rPr>
              <a:t>为</a:t>
            </a:r>
            <a:r>
              <a:rPr lang="zh-CN" altLang="en-US" sz="4000" b="1" dirty="0" smtClean="0">
                <a:solidFill>
                  <a:srgbClr val="7030A0"/>
                </a:solidFill>
                <a:effectLst/>
                <a:latin typeface="SimSun" pitchFamily="2" charset="-122"/>
                <a:ea typeface="SimSun" pitchFamily="2" charset="-122"/>
              </a:rPr>
              <a:t>何要模型化？</a:t>
            </a:r>
            <a:endParaRPr lang="zh-TW" altLang="en-US" sz="4000" b="1" dirty="0">
              <a:solidFill>
                <a:srgbClr val="7030A0"/>
              </a:solidFill>
              <a:effectLst/>
              <a:latin typeface="SimSun" pitchFamily="2" charset="-122"/>
              <a:ea typeface="SimSun" pitchFamily="2" charset="-122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259632" y="1340768"/>
            <a:ext cx="7704856" cy="5040560"/>
          </a:xfrm>
        </p:spPr>
        <p:txBody>
          <a:bodyPr>
            <a:noAutofit/>
          </a:bodyPr>
          <a:lstStyle/>
          <a:p>
            <a:pPr marL="596646" indent="-514350">
              <a:lnSpc>
                <a:spcPct val="100000"/>
              </a:lnSpc>
              <a:buFont typeface="+mj-lt"/>
              <a:buAutoNum type="arabicPeriod"/>
            </a:pPr>
            <a:r>
              <a:rPr lang="zh-CN" altLang="en-US" sz="2800" b="1" dirty="0" smtClean="0">
                <a:solidFill>
                  <a:schemeClr val="accent5">
                    <a:lumMod val="50000"/>
                  </a:schemeClr>
                </a:solidFill>
                <a:latin typeface="SimSun" pitchFamily="2" charset="-122"/>
                <a:ea typeface="SimSun" pitchFamily="2" charset="-122"/>
                <a:cs typeface="Arial" pitchFamily="34" charset="0"/>
              </a:rPr>
              <a:t>不能孤立于思想市场：</a:t>
            </a:r>
            <a:endParaRPr lang="en-US" altLang="zh-TW" sz="2800" b="1" dirty="0" smtClean="0">
              <a:solidFill>
                <a:schemeClr val="accent5">
                  <a:lumMod val="50000"/>
                </a:schemeClr>
              </a:solidFill>
              <a:latin typeface="SimSun" pitchFamily="2" charset="-122"/>
              <a:ea typeface="SimSun" pitchFamily="2" charset="-122"/>
              <a:cs typeface="Arial" pitchFamily="34" charset="0"/>
            </a:endParaRPr>
          </a:p>
          <a:p>
            <a:pPr marL="870966" lvl="1" indent="-514350">
              <a:lnSpc>
                <a:spcPct val="100000"/>
              </a:lnSpc>
              <a:buFont typeface="+mj-lt"/>
              <a:buAutoNum type="arabicParenR"/>
            </a:pPr>
            <a:r>
              <a:rPr lang="zh-CN" altLang="en-US" sz="2400" dirty="0" smtClean="0">
                <a:latin typeface="SimSun" pitchFamily="2" charset="-122"/>
                <a:ea typeface="SimSun" pitchFamily="2" charset="-122"/>
                <a:cs typeface="Arial" pitchFamily="34" charset="0"/>
              </a:rPr>
              <a:t>只有进入当前的思想市场，才能在竞争中进步。</a:t>
            </a:r>
            <a:endParaRPr lang="en-US" altLang="zh-TW" sz="2400" dirty="0" smtClean="0">
              <a:latin typeface="SimSun" pitchFamily="2" charset="-122"/>
              <a:ea typeface="SimSun" pitchFamily="2" charset="-122"/>
              <a:cs typeface="Arial" pitchFamily="34" charset="0"/>
            </a:endParaRPr>
          </a:p>
          <a:p>
            <a:pPr marL="870966" lvl="1" indent="-514350">
              <a:lnSpc>
                <a:spcPct val="100000"/>
              </a:lnSpc>
              <a:buFont typeface="+mj-lt"/>
              <a:buAutoNum type="arabicParenR"/>
            </a:pPr>
            <a:r>
              <a:rPr lang="zh-CN" altLang="en-US" sz="2400" dirty="0" smtClean="0">
                <a:latin typeface="SimSun" pitchFamily="2" charset="-122"/>
                <a:ea typeface="SimSun" pitchFamily="2" charset="-122"/>
                <a:cs typeface="Arial" pitchFamily="34" charset="0"/>
              </a:rPr>
              <a:t>若无法预见发展远景，必然会走入基本教义思想。</a:t>
            </a:r>
            <a:endParaRPr lang="en-US" altLang="zh-TW" sz="2400" dirty="0" smtClean="0">
              <a:latin typeface="SimSun" pitchFamily="2" charset="-122"/>
              <a:ea typeface="SimSun" pitchFamily="2" charset="-122"/>
              <a:cs typeface="Arial" pitchFamily="34" charset="0"/>
            </a:endParaRPr>
          </a:p>
          <a:p>
            <a:pPr marL="596646" indent="-514350">
              <a:lnSpc>
                <a:spcPct val="100000"/>
              </a:lnSpc>
              <a:buFont typeface="+mj-lt"/>
              <a:buAutoNum type="arabicPeriod"/>
            </a:pPr>
            <a:r>
              <a:rPr lang="zh-CN" altLang="en-US" sz="2800" b="1" dirty="0" smtClean="0">
                <a:latin typeface="SimSun" pitchFamily="2" charset="-122"/>
                <a:ea typeface="SimSun" pitchFamily="2" charset="-122"/>
                <a:cs typeface="Arial" pitchFamily="34" charset="0"/>
              </a:rPr>
              <a:t>必须清楚说明论述的重要程度：</a:t>
            </a:r>
            <a:endParaRPr lang="en-US" altLang="zh-TW" sz="2800" b="1" dirty="0" smtClean="0">
              <a:latin typeface="SimSun" pitchFamily="2" charset="-122"/>
              <a:ea typeface="SimSun" pitchFamily="2" charset="-122"/>
              <a:cs typeface="Arial" pitchFamily="34" charset="0"/>
            </a:endParaRPr>
          </a:p>
          <a:p>
            <a:pPr marL="870966" lvl="1" indent="-514350">
              <a:lnSpc>
                <a:spcPct val="100000"/>
              </a:lnSpc>
              <a:buFont typeface="+mj-lt"/>
              <a:buAutoNum type="arabicParenR"/>
            </a:pPr>
            <a:r>
              <a:rPr lang="zh-CN" altLang="en-US" sz="2400" dirty="0" smtClean="0">
                <a:latin typeface="SimSun" pitchFamily="2" charset="-122"/>
                <a:ea typeface="SimSun" pitchFamily="2" charset="-122"/>
                <a:cs typeface="Arial" pitchFamily="34" charset="0"/>
              </a:rPr>
              <a:t>回归式有多元的解释性变量。</a:t>
            </a:r>
            <a:endParaRPr lang="en-US" altLang="zh-TW" sz="2400" dirty="0" smtClean="0">
              <a:latin typeface="SimSun" pitchFamily="2" charset="-122"/>
              <a:ea typeface="SimSun" pitchFamily="2" charset="-122"/>
              <a:cs typeface="Arial" pitchFamily="34" charset="0"/>
            </a:endParaRPr>
          </a:p>
          <a:p>
            <a:pPr marL="870966" lvl="1" indent="-514350">
              <a:lnSpc>
                <a:spcPct val="100000"/>
              </a:lnSpc>
              <a:buFont typeface="+mj-lt"/>
              <a:buAutoNum type="arabicParenR"/>
            </a:pPr>
            <a:r>
              <a:rPr lang="zh-CN" altLang="en-US" sz="2400" dirty="0" smtClean="0">
                <a:latin typeface="SimSun" pitchFamily="2" charset="-122"/>
                <a:ea typeface="SimSun" pitchFamily="2" charset="-122"/>
                <a:cs typeface="Arial" pitchFamily="34" charset="0"/>
              </a:rPr>
              <a:t>奥派必须说出其系数不仅显著，且其数值更是远胜其他学派。</a:t>
            </a:r>
            <a:endParaRPr lang="en-US" altLang="zh-TW" sz="2400" dirty="0" smtClean="0">
              <a:latin typeface="SimSun" pitchFamily="2" charset="-122"/>
              <a:ea typeface="SimSun" pitchFamily="2" charset="-122"/>
              <a:cs typeface="Arial" pitchFamily="34" charset="0"/>
            </a:endParaRPr>
          </a:p>
          <a:p>
            <a:pPr marL="596646" indent="-514350">
              <a:lnSpc>
                <a:spcPct val="100000"/>
              </a:lnSpc>
              <a:buFont typeface="+mj-lt"/>
              <a:buAutoNum type="arabicPeriod"/>
            </a:pPr>
            <a:r>
              <a:rPr lang="zh-CN" altLang="en-US" sz="2800" b="1" dirty="0" smtClean="0">
                <a:latin typeface="SimSun" pitchFamily="2" charset="-122"/>
                <a:ea typeface="SimSun" pitchFamily="2" charset="-122"/>
                <a:cs typeface="Arial" pitchFamily="34" charset="0"/>
              </a:rPr>
              <a:t>必须回答人民的基本疑问：</a:t>
            </a:r>
            <a:endParaRPr lang="en-US" altLang="zh-TW" sz="2800" b="1" dirty="0" smtClean="0">
              <a:latin typeface="SimSun" pitchFamily="2" charset="-122"/>
              <a:ea typeface="SimSun" pitchFamily="2" charset="-122"/>
              <a:cs typeface="Arial" pitchFamily="34" charset="0"/>
            </a:endParaRPr>
          </a:p>
          <a:p>
            <a:pPr marL="870966" lvl="1" indent="-514350">
              <a:lnSpc>
                <a:spcPct val="100000"/>
              </a:lnSpc>
              <a:buFont typeface="+mj-lt"/>
              <a:buAutoNum type="arabicParenR"/>
            </a:pPr>
            <a:r>
              <a:rPr lang="zh-CN" altLang="en-US" sz="2400" dirty="0" smtClean="0">
                <a:latin typeface="SimSun" pitchFamily="2" charset="-122"/>
                <a:ea typeface="SimSun" pitchFamily="2" charset="-122"/>
                <a:cs typeface="Arial" pitchFamily="34" charset="0"/>
              </a:rPr>
              <a:t>疑问：对解决当前问题有何具体而积极的办法？</a:t>
            </a:r>
            <a:endParaRPr lang="en-US" altLang="zh-TW" sz="2400" dirty="0" smtClean="0">
              <a:latin typeface="SimSun" pitchFamily="2" charset="-122"/>
              <a:ea typeface="SimSun" pitchFamily="2" charset="-122"/>
              <a:cs typeface="Arial" pitchFamily="34" charset="0"/>
            </a:endParaRPr>
          </a:p>
          <a:p>
            <a:pPr marL="870966" lvl="1" indent="-514350">
              <a:buFont typeface="+mj-lt"/>
              <a:buAutoNum type="arabicParenR"/>
            </a:pPr>
            <a:r>
              <a:rPr lang="zh-CN" altLang="en-US" sz="2400" dirty="0" smtClean="0">
                <a:latin typeface="SimSun" pitchFamily="2" charset="-122"/>
                <a:ea typeface="SimSun" pitchFamily="2" charset="-122"/>
                <a:cs typeface="Arial" pitchFamily="34" charset="0"/>
              </a:rPr>
              <a:t>必须有解方，不能只是静静等待。</a:t>
            </a:r>
            <a:endParaRPr lang="en-US" altLang="zh-TW" sz="2400" dirty="0" smtClean="0">
              <a:latin typeface="SimSun" pitchFamily="2" charset="-122"/>
              <a:ea typeface="SimSun" pitchFamily="2" charset="-122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0" y="188640"/>
            <a:ext cx="7498080" cy="1080120"/>
          </a:xfrm>
        </p:spPr>
        <p:txBody>
          <a:bodyPr>
            <a:normAutofit/>
          </a:bodyPr>
          <a:lstStyle/>
          <a:p>
            <a:r>
              <a:rPr lang="en-US" altLang="zh-TW" sz="4000" b="1" dirty="0" smtClean="0">
                <a:solidFill>
                  <a:srgbClr val="7030A0"/>
                </a:solidFill>
                <a:effectLst/>
                <a:latin typeface="SimSun" pitchFamily="2" charset="-122"/>
                <a:ea typeface="SimSun" pitchFamily="2" charset="-122"/>
                <a:cs typeface="Arial" pitchFamily="34" charset="0"/>
              </a:rPr>
              <a:t>2.2</a:t>
            </a:r>
            <a:r>
              <a:rPr lang="zh-TW" altLang="en-US" sz="4000" b="1" dirty="0" smtClean="0">
                <a:solidFill>
                  <a:srgbClr val="7030A0"/>
                </a:solidFill>
                <a:effectLst/>
                <a:latin typeface="SimSun" pitchFamily="2" charset="-122"/>
                <a:ea typeface="SimSun" pitchFamily="2" charset="-122"/>
                <a:cs typeface="Arial" pitchFamily="34" charset="0"/>
              </a:rPr>
              <a:t>  </a:t>
            </a:r>
            <a:r>
              <a:rPr lang="zh-CN" altLang="en-US" sz="4000" b="1" dirty="0" smtClean="0">
                <a:solidFill>
                  <a:srgbClr val="7030A0"/>
                </a:solidFill>
                <a:effectLst/>
                <a:latin typeface="SimSun" pitchFamily="2" charset="-122"/>
                <a:ea typeface="SimSun" pitchFamily="2" charset="-122"/>
              </a:rPr>
              <a:t>奥</a:t>
            </a:r>
            <a:r>
              <a:rPr lang="zh-CN" altLang="en-US" sz="4000" b="1" dirty="0" smtClean="0">
                <a:solidFill>
                  <a:srgbClr val="7030A0"/>
                </a:solidFill>
                <a:effectLst/>
                <a:latin typeface="SimSun" pitchFamily="2" charset="-122"/>
                <a:ea typeface="SimSun" pitchFamily="2" charset="-122"/>
              </a:rPr>
              <a:t>派也有过模型化尝试</a:t>
            </a:r>
            <a:endParaRPr lang="zh-TW" altLang="en-US" sz="4000" b="1" dirty="0">
              <a:solidFill>
                <a:srgbClr val="7030A0"/>
              </a:solidFill>
              <a:effectLst/>
              <a:latin typeface="SimSun" pitchFamily="2" charset="-122"/>
              <a:ea typeface="SimSun" pitchFamily="2" charset="-122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115616" y="1268760"/>
            <a:ext cx="7704856" cy="5400600"/>
          </a:xfrm>
        </p:spPr>
        <p:txBody>
          <a:bodyPr>
            <a:noAutofit/>
          </a:bodyPr>
          <a:lstStyle/>
          <a:p>
            <a:pPr marL="596646" indent="-514350">
              <a:lnSpc>
                <a:spcPct val="100000"/>
              </a:lnSpc>
              <a:buFont typeface="+mj-lt"/>
              <a:buAutoNum type="arabicPeriod"/>
            </a:pPr>
            <a:r>
              <a:rPr lang="en-US" altLang="zh-TW" sz="2800" i="1" dirty="0" smtClean="0">
                <a:latin typeface="SimSun" pitchFamily="2" charset="-122"/>
                <a:ea typeface="SimSun" pitchFamily="2" charset="-122"/>
                <a:cs typeface="Arial" pitchFamily="34" charset="0"/>
              </a:rPr>
              <a:t>Theory of Games and Economic Behavior</a:t>
            </a:r>
            <a:r>
              <a:rPr lang="en-US" altLang="zh-TW" sz="2800" dirty="0" smtClean="0">
                <a:latin typeface="SimSun" pitchFamily="2" charset="-122"/>
                <a:ea typeface="SimSun" pitchFamily="2" charset="-122"/>
                <a:cs typeface="Arial" pitchFamily="34" charset="0"/>
              </a:rPr>
              <a:t>,</a:t>
            </a:r>
            <a:endParaRPr lang="en-US" altLang="zh-TW" sz="2800" b="1" dirty="0" smtClean="0">
              <a:solidFill>
                <a:schemeClr val="accent5">
                  <a:lumMod val="50000"/>
                </a:schemeClr>
              </a:solidFill>
              <a:latin typeface="SimSun" pitchFamily="2" charset="-122"/>
              <a:ea typeface="SimSun" pitchFamily="2" charset="-122"/>
              <a:cs typeface="Arial" pitchFamily="34" charset="0"/>
            </a:endParaRPr>
          </a:p>
          <a:p>
            <a:pPr marL="870966" lvl="1" indent="-514350">
              <a:lnSpc>
                <a:spcPct val="100000"/>
              </a:lnSpc>
              <a:buFont typeface="+mj-lt"/>
              <a:buAutoNum type="arabicParenR"/>
            </a:pPr>
            <a:r>
              <a:rPr lang="en-US" altLang="zh-TW" sz="2400" dirty="0" smtClean="0">
                <a:latin typeface="SimSun" pitchFamily="2" charset="-122"/>
                <a:ea typeface="SimSun" pitchFamily="2" charset="-122"/>
                <a:cs typeface="Arial" pitchFamily="34" charset="0"/>
              </a:rPr>
              <a:t>Oskar Morgenstern &amp; John von Neumann, 1944</a:t>
            </a:r>
            <a:r>
              <a:rPr lang="zh-TW" altLang="en-US" sz="2400" dirty="0" smtClean="0">
                <a:latin typeface="SimSun" pitchFamily="2" charset="-122"/>
                <a:ea typeface="SimSun" pitchFamily="2" charset="-122"/>
                <a:cs typeface="Arial" pitchFamily="34" charset="0"/>
              </a:rPr>
              <a:t>。</a:t>
            </a:r>
            <a:endParaRPr lang="en-US" altLang="zh-TW" sz="2400" dirty="0" smtClean="0">
              <a:latin typeface="SimSun" pitchFamily="2" charset="-122"/>
              <a:ea typeface="SimSun" pitchFamily="2" charset="-122"/>
              <a:cs typeface="Arial" pitchFamily="34" charset="0"/>
            </a:endParaRPr>
          </a:p>
          <a:p>
            <a:pPr marL="870966" lvl="1" indent="-514350">
              <a:lnSpc>
                <a:spcPct val="100000"/>
              </a:lnSpc>
              <a:buFont typeface="+mj-lt"/>
              <a:buAutoNum type="arabicParenR"/>
            </a:pPr>
            <a:r>
              <a:rPr lang="zh-CN" altLang="en-US" sz="2400" dirty="0" smtClean="0">
                <a:latin typeface="SimSun" pitchFamily="2" charset="-122"/>
                <a:ea typeface="SimSun" pitchFamily="2" charset="-122"/>
                <a:cs typeface="Arial" pitchFamily="34" charset="0"/>
              </a:rPr>
              <a:t>人的行为不能用极大化来解释。</a:t>
            </a:r>
            <a:endParaRPr lang="en-US" altLang="zh-TW" sz="2400" dirty="0" smtClean="0">
              <a:latin typeface="SimSun" pitchFamily="2" charset="-122"/>
              <a:ea typeface="SimSun" pitchFamily="2" charset="-122"/>
              <a:cs typeface="Arial" pitchFamily="34" charset="0"/>
            </a:endParaRPr>
          </a:p>
          <a:p>
            <a:pPr marL="596646" indent="-514350">
              <a:lnSpc>
                <a:spcPct val="100000"/>
              </a:lnSpc>
              <a:buFont typeface="+mj-lt"/>
              <a:buAutoNum type="arabicPeriod"/>
            </a:pPr>
            <a:r>
              <a:rPr lang="en-US" altLang="zh-TW" sz="2800" dirty="0" err="1" smtClean="0">
                <a:latin typeface="SimSun" pitchFamily="2" charset="-122"/>
                <a:ea typeface="SimSun" pitchFamily="2" charset="-122"/>
                <a:cs typeface="Arial" pitchFamily="34" charset="0"/>
              </a:rPr>
              <a:t>Inframarginal</a:t>
            </a:r>
            <a:r>
              <a:rPr lang="zh-TW" altLang="en-US" sz="2800" dirty="0" smtClean="0">
                <a:latin typeface="SimSun" pitchFamily="2" charset="-122"/>
                <a:ea typeface="SimSun" pitchFamily="2" charset="-122"/>
                <a:cs typeface="Arial" pitchFamily="34" charset="0"/>
              </a:rPr>
              <a:t> </a:t>
            </a:r>
            <a:r>
              <a:rPr lang="en-US" altLang="zh-TW" sz="2800" dirty="0" smtClean="0">
                <a:latin typeface="SimSun" pitchFamily="2" charset="-122"/>
                <a:ea typeface="SimSun" pitchFamily="2" charset="-122"/>
                <a:cs typeface="Arial" pitchFamily="34" charset="0"/>
              </a:rPr>
              <a:t>Analysis</a:t>
            </a:r>
            <a:r>
              <a:rPr lang="zh-TW" altLang="en-US" sz="2800" b="1" dirty="0" smtClean="0">
                <a:latin typeface="SimSun" pitchFamily="2" charset="-122"/>
                <a:ea typeface="SimSun" pitchFamily="2" charset="-122"/>
                <a:cs typeface="Arial" pitchFamily="34" charset="0"/>
              </a:rPr>
              <a:t>：</a:t>
            </a:r>
            <a:endParaRPr lang="en-US" altLang="zh-TW" sz="2800" b="1" dirty="0" smtClean="0">
              <a:latin typeface="SimSun" pitchFamily="2" charset="-122"/>
              <a:ea typeface="SimSun" pitchFamily="2" charset="-122"/>
              <a:cs typeface="Arial" pitchFamily="34" charset="0"/>
            </a:endParaRPr>
          </a:p>
          <a:p>
            <a:pPr marL="870966" lvl="1" indent="-514350">
              <a:lnSpc>
                <a:spcPct val="100000"/>
              </a:lnSpc>
              <a:buFont typeface="+mj-lt"/>
              <a:buAutoNum type="arabicParenR"/>
            </a:pPr>
            <a:r>
              <a:rPr lang="zh-CN" altLang="en-US" sz="2400" dirty="0" smtClean="0">
                <a:latin typeface="SimSun" pitchFamily="2" charset="-122"/>
                <a:ea typeface="SimSun" pitchFamily="2" charset="-122"/>
              </a:rPr>
              <a:t>杨小凯采用角解</a:t>
            </a:r>
            <a:r>
              <a:rPr lang="en-US" altLang="zh-TW" sz="2400" dirty="0" smtClean="0">
                <a:latin typeface="SimSun" pitchFamily="2" charset="-122"/>
                <a:ea typeface="SimSun" pitchFamily="2" charset="-122"/>
              </a:rPr>
              <a:t>(corner solution )</a:t>
            </a:r>
            <a:r>
              <a:rPr lang="zh-TW" altLang="en-US" sz="2400" dirty="0" smtClean="0">
                <a:latin typeface="SimSun" pitchFamily="2" charset="-122"/>
                <a:ea typeface="SimSun" pitchFamily="2" charset="-122"/>
                <a:cs typeface="Arial" pitchFamily="34" charset="0"/>
              </a:rPr>
              <a:t>。</a:t>
            </a:r>
            <a:endParaRPr lang="en-US" altLang="zh-TW" sz="2400" dirty="0" smtClean="0">
              <a:latin typeface="SimSun" pitchFamily="2" charset="-122"/>
              <a:ea typeface="SimSun" pitchFamily="2" charset="-122"/>
              <a:cs typeface="Arial" pitchFamily="34" charset="0"/>
            </a:endParaRPr>
          </a:p>
          <a:p>
            <a:pPr marL="870966" lvl="1" indent="-514350">
              <a:lnSpc>
                <a:spcPct val="100000"/>
              </a:lnSpc>
              <a:buFont typeface="+mj-lt"/>
              <a:buAutoNum type="arabicParenR"/>
            </a:pPr>
            <a:r>
              <a:rPr lang="zh-CN" altLang="en-US" sz="2400" dirty="0" smtClean="0">
                <a:latin typeface="SimSun" pitchFamily="2" charset="-122"/>
                <a:ea typeface="SimSun" pitchFamily="2" charset="-122"/>
              </a:rPr>
              <a:t>除了最适行为，还得讨论制度的出现。</a:t>
            </a:r>
            <a:r>
              <a:rPr lang="en-US" altLang="zh-TW" sz="2400" dirty="0" smtClean="0">
                <a:latin typeface="SimSun" pitchFamily="2" charset="-122"/>
                <a:ea typeface="SimSun" pitchFamily="2" charset="-122"/>
                <a:cs typeface="Arial" pitchFamily="34" charset="0"/>
              </a:rPr>
              <a:t>Infra:  below, beneath, under-- </a:t>
            </a:r>
            <a:r>
              <a:rPr lang="en-US" altLang="zh-TW" sz="2400" dirty="0" smtClean="0">
                <a:latin typeface="SimSun" pitchFamily="2" charset="-122"/>
                <a:ea typeface="SimSun" pitchFamily="2" charset="-122"/>
                <a:cs typeface="Arial" pitchFamily="34" charset="0"/>
              </a:rPr>
              <a:t>prefix</a:t>
            </a:r>
            <a:r>
              <a:rPr lang="en-US" altLang="zh-TW" sz="2400" dirty="0" smtClean="0">
                <a:latin typeface="SimSun" pitchFamily="2" charset="-122"/>
                <a:ea typeface="SimSun" pitchFamily="2" charset="-122"/>
                <a:cs typeface="Arial" pitchFamily="34" charset="0"/>
              </a:rPr>
              <a:t>.</a:t>
            </a:r>
          </a:p>
          <a:p>
            <a:pPr marL="596646" indent="-514350">
              <a:lnSpc>
                <a:spcPct val="100000"/>
              </a:lnSpc>
              <a:buFont typeface="+mj-lt"/>
              <a:buAutoNum type="arabicPeriod"/>
            </a:pPr>
            <a:r>
              <a:rPr lang="en-US" altLang="zh-TW" sz="2800" i="1" dirty="0" smtClean="0">
                <a:latin typeface="SimSun" pitchFamily="2" charset="-122"/>
                <a:ea typeface="SimSun" pitchFamily="2" charset="-122"/>
                <a:cs typeface="Arial" pitchFamily="34" charset="0"/>
              </a:rPr>
              <a:t>Time and Money: The Macroeconomics of Capital Structure</a:t>
            </a:r>
          </a:p>
          <a:p>
            <a:pPr marL="870966" lvl="1" indent="-514350">
              <a:lnSpc>
                <a:spcPct val="100000"/>
              </a:lnSpc>
              <a:buFont typeface="+mj-lt"/>
              <a:buAutoNum type="arabicParenR"/>
            </a:pPr>
            <a:r>
              <a:rPr lang="en-US" altLang="zh-TW" sz="2400" dirty="0" smtClean="0">
                <a:latin typeface="SimSun" pitchFamily="2" charset="-122"/>
                <a:ea typeface="SimSun" pitchFamily="2" charset="-122"/>
                <a:cs typeface="Arial" pitchFamily="34" charset="0"/>
              </a:rPr>
              <a:t>Hayek—R. W. </a:t>
            </a:r>
            <a:r>
              <a:rPr lang="en-US" altLang="zh-TW" sz="2400" dirty="0" err="1" smtClean="0">
                <a:latin typeface="SimSun" pitchFamily="2" charset="-122"/>
                <a:ea typeface="SimSun" pitchFamily="2" charset="-122"/>
                <a:cs typeface="Arial" pitchFamily="34" charset="0"/>
              </a:rPr>
              <a:t>Garisson</a:t>
            </a:r>
            <a:endParaRPr lang="en-US" altLang="zh-TW" sz="2400" dirty="0" smtClean="0">
              <a:latin typeface="SimSun" pitchFamily="2" charset="-122"/>
              <a:ea typeface="SimSun" pitchFamily="2" charset="-122"/>
              <a:cs typeface="Arial" pitchFamily="34" charset="0"/>
            </a:endParaRPr>
          </a:p>
          <a:p>
            <a:pPr marL="870966" lvl="1" indent="-514350">
              <a:lnSpc>
                <a:spcPct val="100000"/>
              </a:lnSpc>
              <a:buFont typeface="+mj-lt"/>
              <a:buAutoNum type="arabicParenR"/>
            </a:pPr>
            <a:r>
              <a:rPr lang="zh-CN" altLang="en-US" sz="2400" dirty="0" smtClean="0">
                <a:latin typeface="SimSun" pitchFamily="2" charset="-122"/>
                <a:ea typeface="SimSun" pitchFamily="2" charset="-122"/>
                <a:cs typeface="Arial" pitchFamily="34" charset="0"/>
              </a:rPr>
              <a:t>生产结构与资本结构</a:t>
            </a:r>
            <a:endParaRPr lang="en-US" altLang="zh-TW" sz="2400" dirty="0" smtClean="0">
              <a:latin typeface="SimSun" pitchFamily="2" charset="-122"/>
              <a:ea typeface="SimSun" pitchFamily="2" charset="-122"/>
              <a:cs typeface="Arial" pitchFamily="34" charset="0"/>
            </a:endParaRPr>
          </a:p>
          <a:p>
            <a:pPr marL="870966" lvl="1" indent="-514350">
              <a:lnSpc>
                <a:spcPct val="100000"/>
              </a:lnSpc>
              <a:buFont typeface="+mj-lt"/>
              <a:buAutoNum type="arabicParenR"/>
            </a:pPr>
            <a:r>
              <a:rPr lang="zh-CN" altLang="en-US" sz="2400" dirty="0" smtClean="0">
                <a:latin typeface="SimSun" pitchFamily="2" charset="-122"/>
                <a:ea typeface="SimSun" pitchFamily="2" charset="-122"/>
                <a:cs typeface="Arial" pitchFamily="34" charset="0"/>
              </a:rPr>
              <a:t>李世荣，许小年</a:t>
            </a:r>
            <a:r>
              <a:rPr lang="en-US" altLang="zh-TW" sz="2400" dirty="0" smtClean="0">
                <a:latin typeface="SimSun" pitchFamily="2" charset="-122"/>
                <a:ea typeface="SimSun" pitchFamily="2" charset="-122"/>
                <a:cs typeface="Arial" pitchFamily="34" charset="0"/>
              </a:rPr>
              <a:t>/</a:t>
            </a:r>
            <a:r>
              <a:rPr lang="zh-TW" altLang="en-US" sz="2400" dirty="0" smtClean="0">
                <a:latin typeface="SimSun" pitchFamily="2" charset="-122"/>
                <a:ea typeface="SimSun" pitchFamily="2" charset="-122"/>
                <a:cs typeface="Arial" pitchFamily="34" charset="0"/>
              </a:rPr>
              <a:t>张家瑞</a:t>
            </a:r>
            <a:endParaRPr lang="en-US" altLang="zh-TW" sz="2400" dirty="0" smtClean="0">
              <a:latin typeface="SimSun" pitchFamily="2" charset="-122"/>
              <a:ea typeface="SimSun" pitchFamily="2" charset="-122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0" y="188640"/>
            <a:ext cx="7498080" cy="1080120"/>
          </a:xfrm>
        </p:spPr>
        <p:txBody>
          <a:bodyPr>
            <a:normAutofit/>
          </a:bodyPr>
          <a:lstStyle/>
          <a:p>
            <a:r>
              <a:rPr lang="en-US" altLang="zh-TW" sz="4000" b="1" dirty="0" smtClean="0">
                <a:solidFill>
                  <a:srgbClr val="7030A0"/>
                </a:solidFill>
                <a:effectLst/>
                <a:latin typeface="SimSun" pitchFamily="2" charset="-122"/>
                <a:ea typeface="SimSun" pitchFamily="2" charset="-122"/>
                <a:cs typeface="Arial" pitchFamily="34" charset="0"/>
              </a:rPr>
              <a:t>2.3</a:t>
            </a:r>
            <a:r>
              <a:rPr lang="zh-TW" altLang="en-US" sz="4000" b="1" dirty="0" smtClean="0">
                <a:solidFill>
                  <a:srgbClr val="7030A0"/>
                </a:solidFill>
                <a:effectLst/>
                <a:latin typeface="SimSun" pitchFamily="2" charset="-122"/>
                <a:ea typeface="SimSun" pitchFamily="2" charset="-122"/>
                <a:cs typeface="Arial" pitchFamily="34" charset="0"/>
              </a:rPr>
              <a:t>   行为学对</a:t>
            </a:r>
            <a:r>
              <a:rPr lang="zh-TW" altLang="en-US" sz="4000" b="1" dirty="0" smtClean="0">
                <a:solidFill>
                  <a:srgbClr val="7030A0"/>
                </a:solidFill>
                <a:effectLst/>
                <a:latin typeface="SimSun" pitchFamily="2" charset="-122"/>
                <a:ea typeface="SimSun" pitchFamily="2" charset="-122"/>
              </a:rPr>
              <a:t>模型化的可能性</a:t>
            </a:r>
            <a:endParaRPr lang="zh-TW" altLang="en-US" sz="4000" b="1" dirty="0">
              <a:solidFill>
                <a:srgbClr val="7030A0"/>
              </a:solidFill>
              <a:effectLst/>
              <a:latin typeface="SimSun" pitchFamily="2" charset="-122"/>
              <a:ea typeface="SimSun" pitchFamily="2" charset="-122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439144" y="1340768"/>
            <a:ext cx="7704856" cy="5040560"/>
          </a:xfrm>
        </p:spPr>
        <p:txBody>
          <a:bodyPr>
            <a:noAutofit/>
          </a:bodyPr>
          <a:lstStyle/>
          <a:p>
            <a:pPr marL="596646" indent="-514350">
              <a:lnSpc>
                <a:spcPct val="100000"/>
              </a:lnSpc>
              <a:buFont typeface="+mj-lt"/>
              <a:buAutoNum type="arabicPeriod"/>
            </a:pPr>
            <a:r>
              <a:rPr lang="zh-CN" altLang="en-US" sz="2800" b="1" dirty="0" smtClean="0">
                <a:solidFill>
                  <a:schemeClr val="accent5">
                    <a:lumMod val="50000"/>
                  </a:schemeClr>
                </a:solidFill>
                <a:latin typeface="SimSun" pitchFamily="2" charset="-122"/>
                <a:ea typeface="SimSun" pitchFamily="2" charset="-122"/>
                <a:cs typeface="Arial" pitchFamily="34" charset="0"/>
              </a:rPr>
              <a:t>并存的逻辑通则与在地、现实条件：</a:t>
            </a:r>
            <a:endParaRPr lang="en-US" altLang="zh-TW" sz="2800" b="1" dirty="0" smtClean="0">
              <a:solidFill>
                <a:schemeClr val="accent5">
                  <a:lumMod val="50000"/>
                </a:schemeClr>
              </a:solidFill>
              <a:latin typeface="SimSun" pitchFamily="2" charset="-122"/>
              <a:ea typeface="SimSun" pitchFamily="2" charset="-122"/>
              <a:cs typeface="Arial" pitchFamily="34" charset="0"/>
            </a:endParaRPr>
          </a:p>
          <a:p>
            <a:pPr marL="870966" lvl="1" indent="-514350">
              <a:lnSpc>
                <a:spcPct val="100000"/>
              </a:lnSpc>
              <a:buFont typeface="+mj-lt"/>
              <a:buAutoNum type="arabicParenR"/>
            </a:pPr>
            <a:r>
              <a:rPr lang="zh-TW" altLang="en-US" sz="2400" dirty="0" smtClean="0">
                <a:latin typeface="SimSun" pitchFamily="2" charset="-122"/>
                <a:ea typeface="SimSun" pitchFamily="2" charset="-122"/>
                <a:cs typeface="Arial" pitchFamily="34" charset="0"/>
              </a:rPr>
              <a:t>模型就是</a:t>
            </a:r>
            <a:r>
              <a:rPr lang="zh-CN" altLang="en-US" sz="2400" dirty="0" smtClean="0">
                <a:solidFill>
                  <a:schemeClr val="accent5">
                    <a:lumMod val="50000"/>
                  </a:schemeClr>
                </a:solidFill>
                <a:latin typeface="SimSun" pitchFamily="2" charset="-122"/>
                <a:ea typeface="SimSun" pitchFamily="2" charset="-122"/>
                <a:cs typeface="Arial" pitchFamily="34" charset="0"/>
              </a:rPr>
              <a:t>在地、现实条件之约束下的行为分析</a:t>
            </a:r>
            <a:r>
              <a:rPr lang="zh-TW" altLang="en-US" sz="2400" dirty="0" smtClean="0">
                <a:latin typeface="SimSun" pitchFamily="2" charset="-122"/>
                <a:ea typeface="SimSun" pitchFamily="2" charset="-122"/>
                <a:cs typeface="Arial" pitchFamily="34" charset="0"/>
              </a:rPr>
              <a:t>。</a:t>
            </a:r>
            <a:endParaRPr lang="en-US" altLang="zh-TW" sz="2400" dirty="0" smtClean="0">
              <a:latin typeface="SimSun" pitchFamily="2" charset="-122"/>
              <a:ea typeface="SimSun" pitchFamily="2" charset="-122"/>
              <a:cs typeface="Arial" pitchFamily="34" charset="0"/>
            </a:endParaRPr>
          </a:p>
          <a:p>
            <a:pPr marL="596646" indent="-514350">
              <a:lnSpc>
                <a:spcPct val="100000"/>
              </a:lnSpc>
              <a:buFont typeface="+mj-lt"/>
              <a:buAutoNum type="arabicPeriod"/>
            </a:pPr>
            <a:r>
              <a:rPr lang="zh-CN" altLang="en-US" sz="2800" b="1" dirty="0" smtClean="0">
                <a:latin typeface="SimSun" pitchFamily="2" charset="-122"/>
                <a:ea typeface="SimSun" pitchFamily="2" charset="-122"/>
                <a:cs typeface="Arial" pitchFamily="34" charset="0"/>
              </a:rPr>
              <a:t>对个人的双重假设：</a:t>
            </a:r>
            <a:endParaRPr lang="en-US" altLang="zh-TW" sz="2800" b="1" dirty="0" smtClean="0">
              <a:latin typeface="SimSun" pitchFamily="2" charset="-122"/>
              <a:ea typeface="SimSun" pitchFamily="2" charset="-122"/>
              <a:cs typeface="Arial" pitchFamily="34" charset="0"/>
            </a:endParaRPr>
          </a:p>
          <a:p>
            <a:pPr marL="870966" lvl="1" indent="-514350">
              <a:lnSpc>
                <a:spcPct val="100000"/>
              </a:lnSpc>
              <a:buFont typeface="+mj-lt"/>
              <a:buAutoNum type="arabicParenR"/>
            </a:pPr>
            <a:r>
              <a:rPr lang="zh-CN" altLang="en-US" sz="2400" dirty="0" smtClean="0">
                <a:latin typeface="SimSun" pitchFamily="2" charset="-122"/>
                <a:ea typeface="SimSun" pitchFamily="2" charset="-122"/>
                <a:cs typeface="Arial" pitchFamily="34" charset="0"/>
              </a:rPr>
              <a:t>约束条件下的极大化动机。</a:t>
            </a:r>
            <a:endParaRPr lang="en-US" altLang="zh-TW" sz="2400" dirty="0" smtClean="0">
              <a:latin typeface="SimSun" pitchFamily="2" charset="-122"/>
              <a:ea typeface="SimSun" pitchFamily="2" charset="-122"/>
              <a:cs typeface="Arial" pitchFamily="34" charset="0"/>
            </a:endParaRPr>
          </a:p>
          <a:p>
            <a:pPr marL="870966" lvl="1" indent="-514350">
              <a:lnSpc>
                <a:spcPct val="100000"/>
              </a:lnSpc>
              <a:buFont typeface="+mj-lt"/>
              <a:buAutoNum type="arabicParenR"/>
            </a:pPr>
            <a:r>
              <a:rPr lang="zh-CN" altLang="en-US" sz="2400" dirty="0" smtClean="0">
                <a:latin typeface="SimSun" pitchFamily="2" charset="-122"/>
                <a:ea typeface="SimSun" pitchFamily="2" charset="-122"/>
                <a:cs typeface="Arial" pitchFamily="34" charset="0"/>
              </a:rPr>
              <a:t>摆脱约束的企业家精神。</a:t>
            </a:r>
            <a:endParaRPr lang="en-US" altLang="zh-TW" sz="2400" dirty="0" smtClean="0">
              <a:latin typeface="SimSun" pitchFamily="2" charset="-122"/>
              <a:ea typeface="SimSun" pitchFamily="2" charset="-122"/>
              <a:cs typeface="Arial" pitchFamily="34" charset="0"/>
            </a:endParaRPr>
          </a:p>
          <a:p>
            <a:pPr marL="596646" indent="-514350">
              <a:lnSpc>
                <a:spcPct val="100000"/>
              </a:lnSpc>
              <a:buFont typeface="+mj-lt"/>
              <a:buAutoNum type="arabicPeriod"/>
            </a:pPr>
            <a:r>
              <a:rPr lang="zh-CN" altLang="en-US" sz="2800" b="1" dirty="0" smtClean="0">
                <a:latin typeface="SimSun" pitchFamily="2" charset="-122"/>
                <a:ea typeface="SimSun" pitchFamily="2" charset="-122"/>
                <a:cs typeface="Arial" pitchFamily="34" charset="0"/>
              </a:rPr>
              <a:t>存于个人主观的均衡预期：</a:t>
            </a:r>
            <a:endParaRPr lang="en-US" altLang="zh-TW" sz="2800" b="1" dirty="0" smtClean="0">
              <a:latin typeface="SimSun" pitchFamily="2" charset="-122"/>
              <a:ea typeface="SimSun" pitchFamily="2" charset="-122"/>
              <a:cs typeface="Arial" pitchFamily="34" charset="0"/>
            </a:endParaRPr>
          </a:p>
          <a:p>
            <a:pPr marL="870966" lvl="1" indent="-514350">
              <a:buFont typeface="+mj-lt"/>
              <a:buAutoNum type="arabicParenR"/>
            </a:pPr>
            <a:r>
              <a:rPr lang="zh-CN" altLang="en-US" sz="2400" dirty="0" smtClean="0">
                <a:latin typeface="SimSun" pitchFamily="2" charset="-122"/>
                <a:ea typeface="SimSun" pitchFamily="2" charset="-122"/>
                <a:cs typeface="Arial" pitchFamily="34" charset="0"/>
              </a:rPr>
              <a:t>个人的利润计算必须以个人的主观均衡为基础。</a:t>
            </a:r>
            <a:endParaRPr lang="en-US" altLang="zh-TW" sz="2400" dirty="0" smtClean="0">
              <a:latin typeface="SimSun" pitchFamily="2" charset="-122"/>
              <a:ea typeface="SimSun" pitchFamily="2" charset="-122"/>
              <a:cs typeface="Arial" pitchFamily="34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RecommStrat">
  <a:themeElements>
    <a:clrScheme name="觀點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51000" t="-20000" r="2000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0000"/>
                <a:satMod val="155000"/>
              </a:schemeClr>
            </a:gs>
            <a:gs pos="65000">
              <a:schemeClr val="phClr">
                <a:shade val="85000"/>
                <a:satMod val="155000"/>
              </a:schemeClr>
            </a:gs>
            <a:gs pos="100000">
              <a:schemeClr val="phClr">
                <a:shade val="95000"/>
                <a:satMod val="155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algn="tl" rotWithShape="0">
              <a:srgbClr val="000000">
                <a:alpha val="64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prstMaterial="matte">
            <a:bevelT h="22225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0000"/>
                <a:satMod val="155000"/>
              </a:schemeClr>
            </a:gs>
            <a:gs pos="35000">
              <a:schemeClr val="phClr">
                <a:shade val="75000"/>
                <a:satMod val="155000"/>
              </a:schemeClr>
            </a:gs>
            <a:gs pos="100000">
              <a:schemeClr val="phClr">
                <a:tint val="80000"/>
                <a:satMod val="255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0000"/>
                <a:satMod val="155000"/>
              </a:schemeClr>
            </a:gs>
            <a:gs pos="65000">
              <a:schemeClr val="phClr">
                <a:shade val="85000"/>
                <a:satMod val="155000"/>
              </a:schemeClr>
            </a:gs>
            <a:gs pos="100000">
              <a:schemeClr val="phClr">
                <a:shade val="95000"/>
                <a:satMod val="155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algn="tl" rotWithShape="0">
              <a:srgbClr val="000000">
                <a:alpha val="64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prstMaterial="matte">
            <a:bevelT h="22225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0000"/>
                <a:satMod val="155000"/>
              </a:schemeClr>
            </a:gs>
            <a:gs pos="35000">
              <a:schemeClr val="phClr">
                <a:shade val="75000"/>
                <a:satMod val="155000"/>
              </a:schemeClr>
            </a:gs>
            <a:gs pos="100000">
              <a:schemeClr val="phClr">
                <a:tint val="80000"/>
                <a:satMod val="255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47878F0D-8F5E-4179-B863-A8E34C6815B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1333</Words>
  <Application>Microsoft Office PowerPoint</Application>
  <PresentationFormat>如螢幕大小 (4:3)</PresentationFormat>
  <Paragraphs>161</Paragraphs>
  <Slides>19</Slides>
  <Notes>18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19</vt:i4>
      </vt:variant>
    </vt:vector>
  </HeadingPairs>
  <TitlesOfParts>
    <vt:vector size="20" baseType="lpstr">
      <vt:lpstr>RecommStrat</vt:lpstr>
      <vt:lpstr>第十二届华人哈耶克学会年会  奥地利经济学的 模型化问题</vt:lpstr>
      <vt:lpstr>投影片 2</vt:lpstr>
      <vt:lpstr>投影片 3</vt:lpstr>
      <vt:lpstr>投影片 4</vt:lpstr>
      <vt:lpstr>投影片 5</vt:lpstr>
      <vt:lpstr>投影片 6</vt:lpstr>
      <vt:lpstr>2.1  为何要模型化？</vt:lpstr>
      <vt:lpstr>2.2  奥派也有过模型化尝试</vt:lpstr>
      <vt:lpstr>2.3   行为学对模型化的可能性</vt:lpstr>
      <vt:lpstr>2.4  经济理论的分类</vt:lpstr>
      <vt:lpstr>投影片 11</vt:lpstr>
      <vt:lpstr>投影片 12</vt:lpstr>
      <vt:lpstr>投影片 13</vt:lpstr>
      <vt:lpstr>投影片 14</vt:lpstr>
      <vt:lpstr>投影片 15</vt:lpstr>
      <vt:lpstr>投影片 16</vt:lpstr>
      <vt:lpstr>投影片 17</vt:lpstr>
      <vt:lpstr>投影片 18</vt:lpstr>
      <vt:lpstr>THANKS！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2016-07-29T13:25:45Z</dcterms:created>
  <dcterms:modified xsi:type="dcterms:W3CDTF">2016-11-17T00:12:54Z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TC101671299990</vt:lpwstr>
  </property>
</Properties>
</file>